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07200" cy="99393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1" roundtripDataSignature="AMtx7mii/Xjs+T0uOU4iGBgwnzdrwMJoI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2D21F06-C25D-4197-9128-4896757EE25A}">
  <a:tblStyle styleId="{A2D21F06-C25D-4197-9128-4896757EE25A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4DF762A8-7A92-427B-BD2E-B51CAA6AA173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tcBdr/>
        <a:fill>
          <a:solidFill>
            <a:srgbClr val="D0DEE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0DEE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9787" cy="498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5838" y="0"/>
            <a:ext cx="2949787" cy="498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22275" y="1243013"/>
            <a:ext cx="5962650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40647"/>
            <a:ext cx="2949787" cy="498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" name="Google Shape;90;p1:notes"/>
          <p:cNvSpPr txBox="1">
            <a:spLocks noGrp="1"/>
          </p:cNvSpPr>
          <p:nvPr>
            <p:ph type="body" idx="1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*****</a:t>
            </a:r>
            <a:endParaRPr/>
          </a:p>
        </p:txBody>
      </p:sp>
      <p:sp>
        <p:nvSpPr>
          <p:cNvPr id="91" name="Google Shape;91;p1:notes"/>
          <p:cNvSpPr txBox="1">
            <a:spLocks noGrp="1"/>
          </p:cNvSpPr>
          <p:nvPr>
            <p:ph type="sldNum" idx="12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78" name="Google Shape;178;p10:notes"/>
          <p:cNvSpPr txBox="1">
            <a:spLocks noGrp="1"/>
          </p:cNvSpPr>
          <p:nvPr>
            <p:ph type="body" idx="1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0:notes"/>
          <p:cNvSpPr txBox="1">
            <a:spLocks noGrp="1"/>
          </p:cNvSpPr>
          <p:nvPr>
            <p:ph type="sldNum" idx="12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86" name="Google Shape;186;p11:notes"/>
          <p:cNvSpPr txBox="1">
            <a:spLocks noGrp="1"/>
          </p:cNvSpPr>
          <p:nvPr>
            <p:ph type="body" idx="1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1:notes"/>
          <p:cNvSpPr txBox="1">
            <a:spLocks noGrp="1"/>
          </p:cNvSpPr>
          <p:nvPr>
            <p:ph type="sldNum" idx="12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2:notes"/>
          <p:cNvSpPr txBox="1">
            <a:spLocks noGrp="1"/>
          </p:cNvSpPr>
          <p:nvPr>
            <p:ph type="body" idx="1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03" name="Google Shape;203;p13:notes"/>
          <p:cNvSpPr txBox="1">
            <a:spLocks noGrp="1"/>
          </p:cNvSpPr>
          <p:nvPr>
            <p:ph type="body" idx="1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13:notes"/>
          <p:cNvSpPr txBox="1">
            <a:spLocks noGrp="1"/>
          </p:cNvSpPr>
          <p:nvPr>
            <p:ph type="sldNum" idx="12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11" name="Google Shape;211;p14:notes"/>
          <p:cNvSpPr txBox="1">
            <a:spLocks noGrp="1"/>
          </p:cNvSpPr>
          <p:nvPr>
            <p:ph type="body" idx="1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14:notes"/>
          <p:cNvSpPr txBox="1">
            <a:spLocks noGrp="1"/>
          </p:cNvSpPr>
          <p:nvPr>
            <p:ph type="sldNum" idx="12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20" name="Google Shape;220;p15:notes"/>
          <p:cNvSpPr txBox="1">
            <a:spLocks noGrp="1"/>
          </p:cNvSpPr>
          <p:nvPr>
            <p:ph type="body" idx="1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15:notes"/>
          <p:cNvSpPr txBox="1">
            <a:spLocks noGrp="1"/>
          </p:cNvSpPr>
          <p:nvPr>
            <p:ph type="sldNum" idx="12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29" name="Google Shape;229;p16:notes"/>
          <p:cNvSpPr txBox="1">
            <a:spLocks noGrp="1"/>
          </p:cNvSpPr>
          <p:nvPr>
            <p:ph type="body" idx="1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16:notes"/>
          <p:cNvSpPr txBox="1">
            <a:spLocks noGrp="1"/>
          </p:cNvSpPr>
          <p:nvPr>
            <p:ph type="sldNum" idx="12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37" name="Google Shape;237;p17:notes"/>
          <p:cNvSpPr txBox="1">
            <a:spLocks noGrp="1"/>
          </p:cNvSpPr>
          <p:nvPr>
            <p:ph type="body" idx="1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17:notes"/>
          <p:cNvSpPr txBox="1">
            <a:spLocks noGrp="1"/>
          </p:cNvSpPr>
          <p:nvPr>
            <p:ph type="sldNum" idx="12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46" name="Google Shape;246;p18:notes"/>
          <p:cNvSpPr txBox="1">
            <a:spLocks noGrp="1"/>
          </p:cNvSpPr>
          <p:nvPr>
            <p:ph type="body" idx="1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18:notes"/>
          <p:cNvSpPr txBox="1">
            <a:spLocks noGrp="1"/>
          </p:cNvSpPr>
          <p:nvPr>
            <p:ph type="sldNum" idx="12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56" name="Google Shape;256;p19:notes"/>
          <p:cNvSpPr txBox="1">
            <a:spLocks noGrp="1"/>
          </p:cNvSpPr>
          <p:nvPr>
            <p:ph type="body" idx="1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19:notes"/>
          <p:cNvSpPr txBox="1">
            <a:spLocks noGrp="1"/>
          </p:cNvSpPr>
          <p:nvPr>
            <p:ph type="sldNum" idx="12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:notes"/>
          <p:cNvSpPr txBox="1">
            <a:spLocks noGrp="1"/>
          </p:cNvSpPr>
          <p:nvPr>
            <p:ph type="body" idx="1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66" name="Google Shape;266;p20:notes"/>
          <p:cNvSpPr txBox="1">
            <a:spLocks noGrp="1"/>
          </p:cNvSpPr>
          <p:nvPr>
            <p:ph type="body" idx="1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20:notes"/>
          <p:cNvSpPr txBox="1">
            <a:spLocks noGrp="1"/>
          </p:cNvSpPr>
          <p:nvPr>
            <p:ph type="sldNum" idx="12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76" name="Google Shape;276;p21:notes"/>
          <p:cNvSpPr txBox="1">
            <a:spLocks noGrp="1"/>
          </p:cNvSpPr>
          <p:nvPr>
            <p:ph type="body" idx="1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21:notes"/>
          <p:cNvSpPr txBox="1">
            <a:spLocks noGrp="1"/>
          </p:cNvSpPr>
          <p:nvPr>
            <p:ph type="sldNum" idx="12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21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86" name="Google Shape;286;p22:notes"/>
          <p:cNvSpPr txBox="1">
            <a:spLocks noGrp="1"/>
          </p:cNvSpPr>
          <p:nvPr>
            <p:ph type="body" idx="1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22:notes"/>
          <p:cNvSpPr txBox="1">
            <a:spLocks noGrp="1"/>
          </p:cNvSpPr>
          <p:nvPr>
            <p:ph type="sldNum" idx="12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22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96" name="Google Shape;296;p23:notes"/>
          <p:cNvSpPr txBox="1">
            <a:spLocks noGrp="1"/>
          </p:cNvSpPr>
          <p:nvPr>
            <p:ph type="body" idx="1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23:notes"/>
          <p:cNvSpPr txBox="1">
            <a:spLocks noGrp="1"/>
          </p:cNvSpPr>
          <p:nvPr>
            <p:ph type="sldNum" idx="12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23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06" name="Google Shape;306;p24:notes"/>
          <p:cNvSpPr txBox="1">
            <a:spLocks noGrp="1"/>
          </p:cNvSpPr>
          <p:nvPr>
            <p:ph type="body" idx="1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24:notes"/>
          <p:cNvSpPr txBox="1">
            <a:spLocks noGrp="1"/>
          </p:cNvSpPr>
          <p:nvPr>
            <p:ph type="sldNum" idx="12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24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16" name="Google Shape;316;p25:notes"/>
          <p:cNvSpPr txBox="1">
            <a:spLocks noGrp="1"/>
          </p:cNvSpPr>
          <p:nvPr>
            <p:ph type="body" idx="1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25:notes"/>
          <p:cNvSpPr txBox="1">
            <a:spLocks noGrp="1"/>
          </p:cNvSpPr>
          <p:nvPr>
            <p:ph type="sldNum" idx="12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25</a:t>
            </a:fld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08" name="Google Shape;108;p3:notes"/>
          <p:cNvSpPr txBox="1">
            <a:spLocks noGrp="1"/>
          </p:cNvSpPr>
          <p:nvPr>
            <p:ph type="body" idx="1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3:notes"/>
          <p:cNvSpPr txBox="1">
            <a:spLocks noGrp="1"/>
          </p:cNvSpPr>
          <p:nvPr>
            <p:ph type="sldNum" idx="12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16" name="Google Shape;116;p4:notes"/>
          <p:cNvSpPr txBox="1">
            <a:spLocks noGrp="1"/>
          </p:cNvSpPr>
          <p:nvPr>
            <p:ph type="body" idx="1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4:notes"/>
          <p:cNvSpPr txBox="1">
            <a:spLocks noGrp="1"/>
          </p:cNvSpPr>
          <p:nvPr>
            <p:ph type="sldNum" idx="12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24" name="Google Shape;124;p5:notes"/>
          <p:cNvSpPr txBox="1">
            <a:spLocks noGrp="1"/>
          </p:cNvSpPr>
          <p:nvPr>
            <p:ph type="body" idx="1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5:notes"/>
          <p:cNvSpPr txBox="1">
            <a:spLocks noGrp="1"/>
          </p:cNvSpPr>
          <p:nvPr>
            <p:ph type="sldNum" idx="12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6:notes"/>
          <p:cNvSpPr txBox="1">
            <a:spLocks noGrp="1"/>
          </p:cNvSpPr>
          <p:nvPr>
            <p:ph type="body" idx="1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40" name="Google Shape;140;p7:notes"/>
          <p:cNvSpPr txBox="1">
            <a:spLocks noGrp="1"/>
          </p:cNvSpPr>
          <p:nvPr>
            <p:ph type="body" idx="1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7:notes"/>
          <p:cNvSpPr txBox="1">
            <a:spLocks noGrp="1"/>
          </p:cNvSpPr>
          <p:nvPr>
            <p:ph type="sldNum" idx="12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61" name="Google Shape;161;p8:notes"/>
          <p:cNvSpPr txBox="1">
            <a:spLocks noGrp="1"/>
          </p:cNvSpPr>
          <p:nvPr>
            <p:ph type="body" idx="1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8:notes"/>
          <p:cNvSpPr txBox="1">
            <a:spLocks noGrp="1"/>
          </p:cNvSpPr>
          <p:nvPr>
            <p:ph type="sldNum" idx="12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70" name="Google Shape;170;p9:notes"/>
          <p:cNvSpPr txBox="1">
            <a:spLocks noGrp="1"/>
          </p:cNvSpPr>
          <p:nvPr>
            <p:ph type="body" idx="1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9:notes"/>
          <p:cNvSpPr txBox="1">
            <a:spLocks noGrp="1"/>
          </p:cNvSpPr>
          <p:nvPr>
            <p:ph type="sldNum" idx="12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2" name="Google Shape;72;p3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3" name="Google Shape;73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3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3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3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3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5" name="Google Shape;65;p3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6" name="Google Shape;66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gantt%20chart%20google%20workspace.pdf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Salinan%20Surat%20Kelulusan%20Peruntukan.pd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hyperlink" Target="Surat%20Pembekal%20Tunggal%20Google%20Workspace.pdf" TargetMode="External"/><Relationship Id="rId5" Type="http://schemas.openxmlformats.org/officeDocument/2006/relationships/hyperlink" Target="Kajian%20Pasaran%20MSP%20(Teaching%20&amp;%20Learning%20-%202482).pdf" TargetMode="External"/><Relationship Id="rId4" Type="http://schemas.openxmlformats.org/officeDocument/2006/relationships/hyperlink" Target="Salinan%20Surat%20Kelulusan%20JPICT.pdf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8246" y="188641"/>
            <a:ext cx="1329680" cy="1087615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"/>
          <p:cNvSpPr txBox="1"/>
          <p:nvPr/>
        </p:nvSpPr>
        <p:spPr>
          <a:xfrm>
            <a:off x="1084445" y="1987074"/>
            <a:ext cx="9955731" cy="1213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KERTAS PERMOHONAN PERKHIDMATAN PENGKOMPUTERAN AWAN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BIL. XX/2022 </a:t>
            </a:r>
            <a:r>
              <a:rPr lang="en-US" sz="1400" b="0" i="0" u="none" strike="noStrike" cap="none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sz="1400" b="0" i="0" u="none" strike="noStrike" cap="none" dirty="0" err="1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Dilengkapkan</a:t>
            </a:r>
            <a:r>
              <a:rPr lang="en-US" sz="1400" b="0" i="0" u="none" strike="noStrike" cap="none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oleh</a:t>
            </a:r>
            <a:r>
              <a:rPr lang="en-US" sz="1400" b="0" i="0" u="none" strike="noStrike" cap="none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Urus</a:t>
            </a:r>
            <a:r>
              <a:rPr lang="en-US" sz="1400" b="0" i="0" u="none" strike="noStrike" cap="none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Setia</a:t>
            </a:r>
            <a:r>
              <a:rPr lang="en-US" sz="1400" b="0" i="0" u="none" strike="noStrike" cap="none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dirty="0"/>
          </a:p>
        </p:txBody>
      </p:sp>
      <p:sp>
        <p:nvSpPr>
          <p:cNvPr id="95" name="Google Shape;95;p1"/>
          <p:cNvSpPr txBox="1"/>
          <p:nvPr/>
        </p:nvSpPr>
        <p:spPr>
          <a:xfrm>
            <a:off x="1118135" y="3822266"/>
            <a:ext cx="9955729" cy="2403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[KOD PROJEK]</a:t>
            </a:r>
            <a:r>
              <a:rPr lang="en-US" sz="2400" b="1" i="0" u="none" strike="noStrike" cap="none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sz="1400" b="0" i="0" u="none" strike="noStrike" cap="none" dirty="0" err="1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Bagi</a:t>
            </a:r>
            <a:r>
              <a:rPr lang="en-US" sz="1400" b="0" i="0" u="none" strike="noStrike" cap="none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Projek</a:t>
            </a:r>
            <a:r>
              <a:rPr lang="en-US" sz="1400" b="0" i="0" u="none" strike="noStrike" cap="none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 yang </a:t>
            </a:r>
            <a:r>
              <a:rPr lang="en-US" sz="1400" b="0" i="0" u="none" strike="noStrike" cap="none" dirty="0" err="1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Menggunakan</a:t>
            </a:r>
            <a:r>
              <a:rPr lang="en-US" sz="1400" b="0" i="0" u="none" strike="noStrike" cap="none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Peruntukan</a:t>
            </a:r>
            <a:r>
              <a:rPr lang="en-US" sz="1400" b="0" i="0" u="none" strike="noStrike" cap="none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 Pembangunan)</a:t>
            </a:r>
            <a:endParaRPr sz="2400" b="1" i="0" u="none" strike="noStrike" cap="none" dirty="0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NAIKTARAF GOOGLE WORKSPACE FOR EDUCATION</a:t>
            </a:r>
            <a:endParaRPr sz="2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UNIVERSITI KEBANGSAAN MALAYSIA</a:t>
            </a: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KEMENTERIAN PENGAJIAN TINGGI</a:t>
            </a: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"/>
          <p:cNvSpPr txBox="1"/>
          <p:nvPr/>
        </p:nvSpPr>
        <p:spPr>
          <a:xfrm>
            <a:off x="1084445" y="6096000"/>
            <a:ext cx="995573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MESYUARAT BIL. X/2022  |  TARIKH MESYUARAT </a:t>
            </a:r>
            <a:r>
              <a:rPr lang="en-US" sz="1400" b="0" i="0" u="none" strike="noStrike" cap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(Dilengkapkan oleh Urus Setia)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"/>
          <p:cNvSpPr txBox="1"/>
          <p:nvPr/>
        </p:nvSpPr>
        <p:spPr>
          <a:xfrm>
            <a:off x="11040176" y="50141"/>
            <a:ext cx="101065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i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Ver1.0 /2022</a:t>
            </a:r>
            <a:endParaRPr/>
          </a:p>
        </p:txBody>
      </p:sp>
      <p:sp>
        <p:nvSpPr>
          <p:cNvPr id="98" name="Google Shape;98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0"/>
          <p:cNvSpPr txBox="1"/>
          <p:nvPr/>
        </p:nvSpPr>
        <p:spPr>
          <a:xfrm>
            <a:off x="1286694" y="210312"/>
            <a:ext cx="8695506" cy="1008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Pts val="3200"/>
              <a:buFont typeface="Arial"/>
              <a:buNone/>
            </a:pPr>
            <a:r>
              <a:rPr lang="en-US" sz="3200" b="1" i="1">
                <a:solidFill>
                  <a:srgbClr val="4472C4"/>
                </a:solidFill>
                <a:latin typeface="Arial"/>
                <a:ea typeface="Arial"/>
                <a:cs typeface="Arial"/>
                <a:sym typeface="Arial"/>
              </a:rPr>
              <a:t>H.  APPLICATION / INFORMATION VIEW</a:t>
            </a:r>
            <a:endParaRPr sz="3200" b="1" i="1">
              <a:solidFill>
                <a:srgbClr val="4472C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sp>
        <p:nvSpPr>
          <p:cNvPr id="183" name="Google Shape;183;p10"/>
          <p:cNvSpPr txBox="1"/>
          <p:nvPr/>
        </p:nvSpPr>
        <p:spPr>
          <a:xfrm>
            <a:off x="606064" y="1105606"/>
            <a:ext cx="10817352" cy="2492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14"/>
              <a:buFont typeface="Noto Sans Symbols"/>
              <a:buChar char="⮚"/>
            </a:pPr>
            <a:r>
              <a:rPr lang="en-US" sz="1800">
                <a:solidFill>
                  <a:srgbClr val="4472C4"/>
                </a:solidFill>
                <a:latin typeface="Arial"/>
                <a:ea typeface="Arial"/>
                <a:cs typeface="Arial"/>
                <a:sym typeface="Arial"/>
              </a:rPr>
              <a:t>Diagram yang menunjukkan perkhidmatan, pengguna/stakeholder, </a:t>
            </a:r>
            <a:r>
              <a:rPr lang="en-US" sz="1800" i="1">
                <a:solidFill>
                  <a:srgbClr val="4472C4"/>
                </a:solidFill>
                <a:latin typeface="Arial"/>
                <a:ea typeface="Arial"/>
                <a:cs typeface="Arial"/>
                <a:sym typeface="Arial"/>
              </a:rPr>
              <a:t>process/</a:t>
            </a:r>
            <a:r>
              <a:rPr lang="en-US" sz="1800">
                <a:solidFill>
                  <a:srgbClr val="4472C4"/>
                </a:solidFill>
                <a:latin typeface="Arial"/>
                <a:ea typeface="Arial"/>
                <a:cs typeface="Arial"/>
                <a:sym typeface="Arial"/>
              </a:rPr>
              <a:t>modul, maklumat/data dan agensi luar yang berkaitan.</a:t>
            </a:r>
            <a:r>
              <a:rPr lang="en-US" sz="1800" i="1">
                <a:solidFill>
                  <a:srgbClr val="4472C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>
              <a:solidFill>
                <a:srgbClr val="4472C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14"/>
              <a:buFont typeface="Noto Sans Symbols"/>
              <a:buChar char="⮚"/>
            </a:pPr>
            <a:r>
              <a:rPr lang="en-US" sz="1800">
                <a:solidFill>
                  <a:srgbClr val="4472C4"/>
                </a:solidFill>
                <a:latin typeface="Arial"/>
                <a:ea typeface="Arial"/>
                <a:cs typeface="Arial"/>
                <a:sym typeface="Arial"/>
              </a:rPr>
              <a:t>Hanya gambarkan berkaitan dengan projek ini.</a:t>
            </a:r>
            <a:endParaRPr/>
          </a:p>
          <a:p>
            <a:pPr marL="3429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14"/>
              <a:buFont typeface="Noto Sans Symbols"/>
              <a:buChar char="⮚"/>
            </a:pPr>
            <a:r>
              <a:rPr lang="en-US" sz="1800">
                <a:solidFill>
                  <a:srgbClr val="4472C4"/>
                </a:solidFill>
                <a:latin typeface="Arial"/>
                <a:ea typeface="Arial"/>
                <a:cs typeface="Arial"/>
                <a:sym typeface="Arial"/>
              </a:rPr>
              <a:t>Perlu senaraikan modul dan submodul yang akan dibangunkan.</a:t>
            </a:r>
            <a:endParaRPr/>
          </a:p>
          <a:p>
            <a:pPr marL="342900" marR="0" lvl="0" indent="-259461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14"/>
              <a:buFont typeface="Noto Sans Symbols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1"/>
          <p:cNvSpPr txBox="1"/>
          <p:nvPr/>
        </p:nvSpPr>
        <p:spPr>
          <a:xfrm>
            <a:off x="1286694" y="210312"/>
            <a:ext cx="8695506" cy="1008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H.  APPLICATION / INFORMATION VIEW</a:t>
            </a:r>
            <a:endParaRPr sz="3200" b="1" i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pic>
        <p:nvPicPr>
          <p:cNvPr id="191" name="Google Shape;191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3152" y="1256347"/>
            <a:ext cx="8396708" cy="4699835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11"/>
          <p:cNvSpPr/>
          <p:nvPr/>
        </p:nvSpPr>
        <p:spPr>
          <a:xfrm rot="-899026">
            <a:off x="641382" y="1293698"/>
            <a:ext cx="3136832" cy="801587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CONTOH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2"/>
          <p:cNvSpPr txBox="1"/>
          <p:nvPr/>
        </p:nvSpPr>
        <p:spPr>
          <a:xfrm>
            <a:off x="659219" y="106326"/>
            <a:ext cx="10568762" cy="712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200"/>
              <a:buFont typeface="Arial"/>
              <a:buNone/>
            </a:pPr>
            <a:r>
              <a:rPr lang="en-US" sz="32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I.  KETERANGAN RINGKAS SETIAP PERKHIDMATAN CLOUD</a:t>
            </a:r>
            <a:endParaRPr sz="3200" b="1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12"/>
          <p:cNvSpPr txBox="1"/>
          <p:nvPr/>
        </p:nvSpPr>
        <p:spPr>
          <a:xfrm>
            <a:off x="694844" y="1546042"/>
            <a:ext cx="10890503" cy="1365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14"/>
              <a:buFont typeface="Noto Sans Symbols"/>
              <a:buChar char="⮚"/>
            </a:pPr>
            <a:r>
              <a:rPr lang="en-US" sz="1800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Menjelaskan</a:t>
            </a:r>
            <a:r>
              <a:rPr lang="en-US" sz="18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FUNGSI SETIAP PERKHIDMATAN </a:t>
            </a:r>
            <a:r>
              <a:rPr lang="en-US" sz="18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yang </a:t>
            </a:r>
            <a:r>
              <a:rPr lang="en-US" sz="1800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hendak</a:t>
            </a:r>
            <a:r>
              <a:rPr lang="en-US" sz="18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dilanggan</a:t>
            </a:r>
            <a:endParaRPr sz="180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59461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14"/>
              <a:buFont typeface="Noto Sans Symbols"/>
              <a:buNone/>
            </a:pPr>
            <a:endParaRPr sz="1800" dirty="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graphicFrame>
        <p:nvGraphicFramePr>
          <p:cNvPr id="200" name="Google Shape;200;p12"/>
          <p:cNvGraphicFramePr/>
          <p:nvPr>
            <p:extLst>
              <p:ext uri="{D42A27DB-BD31-4B8C-83A1-F6EECF244321}">
                <p14:modId xmlns:p14="http://schemas.microsoft.com/office/powerpoint/2010/main" val="1369391634"/>
              </p:ext>
            </p:extLst>
          </p:nvPr>
        </p:nvGraphicFramePr>
        <p:xfrm>
          <a:off x="659219" y="2101219"/>
          <a:ext cx="10444125" cy="1232550"/>
        </p:xfrm>
        <a:graphic>
          <a:graphicData uri="http://schemas.openxmlformats.org/drawingml/2006/table">
            <a:tbl>
              <a:tblPr firstRow="1" firstCol="1" bandRow="1">
                <a:noFill/>
                <a:tableStyleId>{A2D21F06-C25D-4197-9128-4896757EE25A}</a:tableStyleId>
              </a:tblPr>
              <a:tblGrid>
                <a:gridCol w="586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78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7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94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17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41050">
                <a:tc>
                  <a:txBody>
                    <a:bodyPr/>
                    <a:lstStyle/>
                    <a:p>
                      <a:pPr marL="9017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BIL.</a:t>
                      </a:r>
                      <a:endParaRPr sz="1600" b="1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PERKHIDMATAN</a:t>
                      </a:r>
                      <a:endParaRPr sz="1600" b="1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KATEGORI</a:t>
                      </a:r>
                      <a:endParaRPr sz="1600" b="1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FUNGSI</a:t>
                      </a:r>
                      <a:endParaRPr sz="1600" b="1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CATATAN</a:t>
                      </a:r>
                      <a:endParaRPr sz="1600" b="1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1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43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1.</a:t>
                      </a:r>
                      <a:endParaRPr sz="1600" b="0" i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600" i="0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Google Workspace for Education</a:t>
                      </a:r>
                      <a:endParaRPr sz="1600" i="0" dirty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SaaS</a:t>
                      </a:r>
                      <a:endParaRPr sz="160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Perkhidmatan emel rasmi UKM</a:t>
                      </a:r>
                      <a:endParaRPr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endParaRPr sz="1600" i="0" dirty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2EF07A75-7934-469D-AE46-1300F4BD845E}"/>
              </a:ext>
            </a:extLst>
          </p:cNvPr>
          <p:cNvSpPr/>
          <p:nvPr/>
        </p:nvSpPr>
        <p:spPr>
          <a:xfrm>
            <a:off x="4366989" y="758961"/>
            <a:ext cx="471154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MY" dirty="0" err="1">
                <a:highlight>
                  <a:srgbClr val="FFFF00"/>
                </a:highlight>
              </a:rPr>
              <a:t>Perlu</a:t>
            </a:r>
            <a:r>
              <a:rPr lang="en-MY" dirty="0">
                <a:highlight>
                  <a:srgbClr val="FFFF00"/>
                </a:highlight>
              </a:rPr>
              <a:t> di </a:t>
            </a:r>
            <a:r>
              <a:rPr lang="en-MY" dirty="0" err="1">
                <a:highlight>
                  <a:srgbClr val="FFFF00"/>
                </a:highlight>
              </a:rPr>
              <a:t>isi</a:t>
            </a:r>
            <a:r>
              <a:rPr lang="en-MY" dirty="0">
                <a:highlight>
                  <a:srgbClr val="FFFF00"/>
                </a:highlight>
              </a:rPr>
              <a:t> oleh </a:t>
            </a:r>
            <a:r>
              <a:rPr lang="en-MY" dirty="0" err="1">
                <a:highlight>
                  <a:srgbClr val="FFFF00"/>
                </a:highlight>
              </a:rPr>
              <a:t>pemohon</a:t>
            </a:r>
            <a:r>
              <a:rPr lang="en-MY" dirty="0">
                <a:highlight>
                  <a:srgbClr val="FFFF00"/>
                </a:highlight>
              </a:rPr>
              <a:t>, </a:t>
            </a:r>
            <a:r>
              <a:rPr lang="en-MY" dirty="0" err="1">
                <a:highlight>
                  <a:srgbClr val="FFFF00"/>
                </a:highlight>
              </a:rPr>
              <a:t>dibawah</a:t>
            </a:r>
            <a:r>
              <a:rPr lang="en-MY" dirty="0">
                <a:highlight>
                  <a:srgbClr val="FFFF00"/>
                </a:highlight>
              </a:rPr>
              <a:t> </a:t>
            </a:r>
            <a:r>
              <a:rPr lang="en-MY" dirty="0" err="1">
                <a:highlight>
                  <a:srgbClr val="FFFF00"/>
                </a:highlight>
              </a:rPr>
              <a:t>adalah</a:t>
            </a:r>
            <a:r>
              <a:rPr lang="en-MY" dirty="0">
                <a:highlight>
                  <a:srgbClr val="FFFF00"/>
                </a:highlight>
              </a:rPr>
              <a:t> </a:t>
            </a:r>
            <a:r>
              <a:rPr lang="en-MY" dirty="0" err="1">
                <a:highlight>
                  <a:srgbClr val="FFFF00"/>
                </a:highlight>
              </a:rPr>
              <a:t>contoh</a:t>
            </a:r>
            <a:r>
              <a:rPr lang="en-MY" dirty="0">
                <a:highlight>
                  <a:srgbClr val="FFFF00"/>
                </a:highlight>
              </a:rPr>
              <a:t> </a:t>
            </a:r>
            <a:r>
              <a:rPr lang="en-MY" dirty="0" err="1">
                <a:highlight>
                  <a:srgbClr val="FFFF00"/>
                </a:highlight>
              </a:rPr>
              <a:t>sahaja</a:t>
            </a:r>
            <a:endParaRPr lang="en-MY" dirty="0">
              <a:highlight>
                <a:srgbClr val="FFFF00"/>
              </a:highlight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3"/>
          <p:cNvSpPr txBox="1"/>
          <p:nvPr/>
        </p:nvSpPr>
        <p:spPr>
          <a:xfrm>
            <a:off x="631605" y="55083"/>
            <a:ext cx="9623820" cy="1008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J.  </a:t>
            </a:r>
            <a:r>
              <a:rPr lang="en-US" sz="3200" b="1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TECHNOLOGY VIEW (ON CLOUD SETUP)</a:t>
            </a:r>
            <a:endParaRPr sz="3200" b="1" i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sp>
        <p:nvSpPr>
          <p:cNvPr id="208" name="Google Shape;208;p13"/>
          <p:cNvSpPr txBox="1"/>
          <p:nvPr/>
        </p:nvSpPr>
        <p:spPr>
          <a:xfrm>
            <a:off x="687324" y="1063369"/>
            <a:ext cx="10817352" cy="2492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14"/>
              <a:buFont typeface="Noto Sans Symbols"/>
              <a:buChar char="⮚"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Diagram yang </a:t>
            </a:r>
            <a:r>
              <a:rPr lang="en-US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menunjukkan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perkhidmatan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cloud yang </a:t>
            </a:r>
            <a:r>
              <a:rPr lang="en-US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dijangka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akan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digunakan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  <a:p>
            <a:pPr marL="3429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14"/>
              <a:buFont typeface="Noto Sans Symbols"/>
              <a:buChar char="⮚"/>
            </a:pPr>
            <a:r>
              <a:rPr lang="en-US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Maklumat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boleh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didapati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daripada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sesi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kajian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pasaran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yang </a:t>
            </a:r>
            <a:r>
              <a:rPr lang="en-US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diadakan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oleh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agensi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dengan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Panel </a:t>
            </a:r>
            <a:r>
              <a:rPr lang="en-US" sz="1800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Cloud Service Provider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(CSP) </a:t>
            </a:r>
            <a:r>
              <a:rPr lang="en-US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dan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Managed Service Provider 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(MSP).</a:t>
            </a:r>
            <a:endParaRPr dirty="0"/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14"/>
              <a:buFont typeface="Arial"/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  <p:sp>
        <p:nvSpPr>
          <p:cNvPr id="215" name="Google Shape;215;p14"/>
          <p:cNvSpPr txBox="1"/>
          <p:nvPr/>
        </p:nvSpPr>
        <p:spPr>
          <a:xfrm>
            <a:off x="631605" y="55083"/>
            <a:ext cx="9623820" cy="1008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J.  </a:t>
            </a:r>
            <a:r>
              <a:rPr lang="en-US" sz="3200" b="1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TECHNOLOGY VIEW (ON CLOUD SETUP)</a:t>
            </a:r>
            <a:endParaRPr sz="3200" b="1" i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6" name="Google Shape;216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08429" y="1149222"/>
            <a:ext cx="4945380" cy="5121275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14"/>
          <p:cNvSpPr/>
          <p:nvPr/>
        </p:nvSpPr>
        <p:spPr>
          <a:xfrm rot="-899026">
            <a:off x="1414363" y="1215511"/>
            <a:ext cx="3199371" cy="681942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CONTOH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3" name="Google Shape;223;p15"/>
          <p:cNvGraphicFramePr/>
          <p:nvPr/>
        </p:nvGraphicFramePr>
        <p:xfrm>
          <a:off x="578957" y="2052639"/>
          <a:ext cx="10444100" cy="2752790"/>
        </p:xfrm>
        <a:graphic>
          <a:graphicData uri="http://schemas.openxmlformats.org/drawingml/2006/table">
            <a:tbl>
              <a:tblPr firstRow="1" firstCol="1" bandRow="1">
                <a:noFill/>
                <a:tableStyleId>{A2D21F06-C25D-4197-9128-4896757EE25A}</a:tableStyleId>
              </a:tblPr>
              <a:tblGrid>
                <a:gridCol w="1055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18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69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41050">
                <a:tc>
                  <a:txBody>
                    <a:bodyPr/>
                    <a:lstStyle/>
                    <a:p>
                      <a:pPr marL="9017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BIL.</a:t>
                      </a:r>
                      <a:endParaRPr sz="1600" b="1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PERKARA</a:t>
                      </a:r>
                      <a:endParaRPr sz="1600" b="1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CATATAN</a:t>
                      </a:r>
                      <a:endParaRPr sz="1600" b="1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43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endParaRPr sz="1600" i="1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34300" marB="3430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endParaRPr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9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43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i="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34300" marB="3430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endParaRPr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88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endParaRPr sz="1600" i="1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34300" marB="3430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endParaRPr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9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43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endParaRPr sz="1600" i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34300" marB="3430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endParaRPr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9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43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endParaRPr sz="16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34300" marB="3430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endParaRPr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9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43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endParaRPr sz="16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34300" marB="3430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endParaRPr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24" name="Google Shape;224;p15"/>
          <p:cNvSpPr txBox="1"/>
          <p:nvPr/>
        </p:nvSpPr>
        <p:spPr>
          <a:xfrm>
            <a:off x="242887" y="200571"/>
            <a:ext cx="10515600" cy="596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200"/>
              <a:buFont typeface="Arial"/>
              <a:buNone/>
            </a:pPr>
            <a:r>
              <a:rPr lang="en-US" sz="3200" b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K. CIRI-CIRI KESELAMATAN CLOUD</a:t>
            </a:r>
            <a:endParaRPr sz="44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  <p:sp>
        <p:nvSpPr>
          <p:cNvPr id="226" name="Google Shape;226;p15"/>
          <p:cNvSpPr txBox="1"/>
          <p:nvPr/>
        </p:nvSpPr>
        <p:spPr>
          <a:xfrm>
            <a:off x="355760" y="960644"/>
            <a:ext cx="10890503" cy="928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14"/>
              <a:buFont typeface="Noto Sans Symbols"/>
              <a:buChar char="⮚"/>
            </a:pPr>
            <a:r>
              <a:rPr lang="en-US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Nyatakan </a:t>
            </a:r>
            <a:r>
              <a:rPr lang="en-US" sz="1800" b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KOMPONEN dan CIRI-CIRI KESELAMATAN CLOUD </a:t>
            </a:r>
            <a:r>
              <a:rPr lang="en-US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yang digunakan.</a:t>
            </a:r>
            <a:endParaRPr/>
          </a:p>
          <a:p>
            <a:pPr marL="3429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14"/>
              <a:buFont typeface="Noto Sans Symbols"/>
              <a:buChar char="⮚"/>
            </a:pPr>
            <a:r>
              <a:rPr lang="en-US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Kemukakan rajah arkitektur keselamatan (jika berkaitan)</a:t>
            </a:r>
            <a:endParaRPr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99E8A76-78B2-4FAB-873B-5F31442F5886}"/>
              </a:ext>
            </a:extLst>
          </p:cNvPr>
          <p:cNvSpPr/>
          <p:nvPr/>
        </p:nvSpPr>
        <p:spPr>
          <a:xfrm>
            <a:off x="728242" y="5171944"/>
            <a:ext cx="219483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MY" dirty="0" err="1">
                <a:highlight>
                  <a:srgbClr val="FFFF00"/>
                </a:highlight>
              </a:rPr>
              <a:t>Perlu</a:t>
            </a:r>
            <a:r>
              <a:rPr lang="en-MY" dirty="0">
                <a:highlight>
                  <a:srgbClr val="FFFF00"/>
                </a:highlight>
              </a:rPr>
              <a:t> di </a:t>
            </a:r>
            <a:r>
              <a:rPr lang="en-MY" dirty="0" err="1">
                <a:highlight>
                  <a:srgbClr val="FFFF00"/>
                </a:highlight>
              </a:rPr>
              <a:t>isi</a:t>
            </a:r>
            <a:r>
              <a:rPr lang="en-MY" dirty="0">
                <a:highlight>
                  <a:srgbClr val="FFFF00"/>
                </a:highlight>
              </a:rPr>
              <a:t> oleh </a:t>
            </a:r>
            <a:r>
              <a:rPr lang="en-MY" dirty="0" err="1">
                <a:highlight>
                  <a:srgbClr val="FFFF00"/>
                </a:highlight>
              </a:rPr>
              <a:t>pemohon</a:t>
            </a:r>
            <a:endParaRPr lang="en-MY" dirty="0">
              <a:highlight>
                <a:srgbClr val="FFFF00"/>
              </a:highlight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6"/>
          <p:cNvSpPr txBox="1"/>
          <p:nvPr/>
        </p:nvSpPr>
        <p:spPr>
          <a:xfrm>
            <a:off x="589083" y="129511"/>
            <a:ext cx="6247234" cy="1008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L.  JADUAL PELAKSANAAN</a:t>
            </a:r>
            <a:endParaRPr sz="32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16"/>
          <p:cNvSpPr txBox="1"/>
          <p:nvPr/>
        </p:nvSpPr>
        <p:spPr>
          <a:xfrm>
            <a:off x="667512" y="908720"/>
            <a:ext cx="11009376" cy="1500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14"/>
              <a:buFont typeface="Noto Sans Symbols"/>
              <a:buChar char="⮚"/>
            </a:pPr>
            <a:r>
              <a:rPr lang="en-US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Masukkan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jadual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pelaksanaan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berdasarkan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fasa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pelaksanaan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projek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yang </a:t>
            </a:r>
            <a:r>
              <a:rPr lang="en-US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meliputi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skop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kerja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terlibat</a:t>
            </a: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14"/>
              <a:buFont typeface="Noto Sans Symbols"/>
              <a:buChar char="⮚"/>
            </a:pPr>
            <a:r>
              <a:rPr lang="en-US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Hendaklah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letakkan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milestone </a:t>
            </a:r>
            <a:r>
              <a:rPr lang="en-US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dan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jangkaan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siap</a:t>
            </a: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14"/>
              <a:buFont typeface="Noto Sans Symbols"/>
              <a:buChar char="⮚"/>
            </a:pPr>
            <a:r>
              <a:rPr lang="en-US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Jadual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pelaksanaan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atau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milestone </a:t>
            </a:r>
            <a:r>
              <a:rPr lang="en-US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seperti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di </a:t>
            </a:r>
            <a:r>
              <a:rPr lang="en-US" sz="1800" u="sng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3" action="ppaction://hlinkfile"/>
              </a:rPr>
              <a:t>lampiran</a:t>
            </a:r>
            <a:r>
              <a:rPr lang="en-US" sz="1800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3" action="ppaction://hlinkfile"/>
              </a:rPr>
              <a:t> (Gantt Chart Google Workspace.pdf)</a:t>
            </a: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14"/>
              <a:buFont typeface="Arial"/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0" name="Google Shape;240;p17"/>
          <p:cNvGraphicFramePr/>
          <p:nvPr/>
        </p:nvGraphicFramePr>
        <p:xfrm>
          <a:off x="323267" y="1066819"/>
          <a:ext cx="11732975" cy="5974845"/>
        </p:xfrm>
        <a:graphic>
          <a:graphicData uri="http://schemas.openxmlformats.org/drawingml/2006/table">
            <a:tbl>
              <a:tblPr firstRow="1" bandRow="1">
                <a:noFill/>
                <a:tableStyleId>{A2D21F06-C25D-4197-9128-4896757EE25A}</a:tableStyleId>
              </a:tblPr>
              <a:tblGrid>
                <a:gridCol w="518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63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8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056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922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922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016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356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BIL</a:t>
                      </a:r>
                      <a:endParaRPr sz="1400" b="1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PERKARA</a:t>
                      </a:r>
                      <a:endParaRPr sz="1400" b="1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2022</a:t>
                      </a:r>
                      <a:endParaRPr sz="1400" b="1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2023</a:t>
                      </a:r>
                      <a:endParaRPr sz="1400" b="1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2024</a:t>
                      </a:r>
                      <a:endParaRPr sz="1400" b="1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2025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KOS (RM)</a:t>
                      </a:r>
                      <a:endParaRPr sz="1400" b="1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A.</a:t>
                      </a:r>
                      <a:endParaRPr sz="1400" b="1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Perisian (SaaS)</a:t>
                      </a:r>
                      <a:endParaRPr sz="1400" b="1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282,948.00</a:t>
                      </a:r>
                      <a:endParaRPr sz="14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endParaRPr sz="14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endParaRPr sz="14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endParaRPr sz="14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282,948.00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B.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Platform (PaaS)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endParaRPr sz="1400">
                        <a:solidFill>
                          <a:srgbClr val="0070C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endParaRPr sz="14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endParaRPr sz="14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endParaRPr sz="14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endParaRPr sz="1400">
                        <a:solidFill>
                          <a:srgbClr val="0070C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C.</a:t>
                      </a:r>
                      <a:endParaRPr sz="1400" b="1">
                        <a:solidFill>
                          <a:srgbClr val="0070C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Perisian (SaaS)</a:t>
                      </a:r>
                      <a:endParaRPr sz="1400" b="1">
                        <a:solidFill>
                          <a:srgbClr val="0070C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endParaRPr sz="1400">
                        <a:solidFill>
                          <a:srgbClr val="0070C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endParaRPr sz="14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endParaRPr sz="14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endParaRPr sz="14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endParaRPr sz="1400">
                        <a:solidFill>
                          <a:srgbClr val="0070C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D1.</a:t>
                      </a:r>
                      <a:endParaRPr sz="1400" b="1">
                        <a:solidFill>
                          <a:srgbClr val="0070C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MyGovCloud@PDSA (VM)</a:t>
                      </a:r>
                      <a:endParaRPr sz="1400" b="1">
                        <a:solidFill>
                          <a:srgbClr val="0070C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endParaRPr sz="1400">
                        <a:solidFill>
                          <a:srgbClr val="0070C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endParaRPr sz="14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endParaRPr sz="14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endParaRPr sz="14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endParaRPr sz="1400">
                        <a:solidFill>
                          <a:srgbClr val="0070C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solidFill>
                      <a:srgbClr val="A5A5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D2.</a:t>
                      </a:r>
                      <a:endParaRPr sz="1400" b="1">
                        <a:solidFill>
                          <a:srgbClr val="0070C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MyGovCloud@PDSA (Co-location)</a:t>
                      </a:r>
                      <a:endParaRPr sz="1400" b="1">
                        <a:solidFill>
                          <a:srgbClr val="0070C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endParaRPr sz="1400">
                        <a:solidFill>
                          <a:srgbClr val="0070C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endParaRPr sz="14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endParaRPr sz="14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endParaRPr sz="14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endParaRPr sz="1400">
                        <a:solidFill>
                          <a:srgbClr val="0070C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E.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Rangkaian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endParaRPr sz="1400">
                        <a:solidFill>
                          <a:srgbClr val="0070C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endParaRPr sz="14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endParaRPr sz="14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endParaRPr sz="14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endParaRPr sz="1400">
                        <a:solidFill>
                          <a:srgbClr val="0070C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F.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Keselamatan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endParaRPr sz="1400">
                        <a:solidFill>
                          <a:srgbClr val="0070C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endParaRPr sz="14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endParaRPr sz="14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endParaRPr sz="14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endParaRPr sz="1400">
                        <a:solidFill>
                          <a:srgbClr val="0070C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G.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Perkhidmatan (termasuk professional services dan latihan)</a:t>
                      </a:r>
                      <a:endParaRPr sz="1400" b="1">
                        <a:solidFill>
                          <a:srgbClr val="0070C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endParaRPr sz="1400">
                        <a:solidFill>
                          <a:srgbClr val="0070C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endParaRPr sz="14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endParaRPr sz="14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endParaRPr sz="14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endParaRPr sz="1400">
                        <a:solidFill>
                          <a:srgbClr val="0070C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H.</a:t>
                      </a:r>
                      <a:endParaRPr sz="1400" b="1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Lain-lain</a:t>
                      </a:r>
                      <a:endParaRPr sz="1400" strike="sngStrike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endParaRPr sz="14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endParaRPr sz="14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endParaRPr sz="14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endParaRPr sz="14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endParaRPr sz="1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endParaRPr sz="1400" b="1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Sales and Service Tax (SST)</a:t>
                      </a:r>
                      <a:endParaRPr sz="1400" b="1" i="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16,976.88</a:t>
                      </a:r>
                      <a:endParaRPr sz="1400" b="1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16,976.88</a:t>
                      </a:r>
                      <a:endParaRPr sz="1400" b="1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Digital Service Tax (DST)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endParaRPr sz="1400" b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TDA (1%) jika ada</a:t>
                      </a:r>
                      <a:endParaRPr sz="1400" b="1" u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endParaRPr sz="1400" b="1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endParaRPr sz="1400" b="1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endParaRPr sz="1400" b="1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endParaRPr sz="1400" b="1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endParaRPr sz="1400" b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JUMLAH KESELURUHAN</a:t>
                      </a:r>
                      <a:endParaRPr sz="1400" b="1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299,924.88</a:t>
                      </a:r>
                      <a:endParaRPr sz="1400" b="1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299,924.88</a:t>
                      </a:r>
                      <a:endParaRPr sz="1400" b="1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241" name="Google Shape;241;p17"/>
          <p:cNvSpPr txBox="1"/>
          <p:nvPr/>
        </p:nvSpPr>
        <p:spPr>
          <a:xfrm>
            <a:off x="323267" y="115726"/>
            <a:ext cx="6247234" cy="742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M. RINGKASAN PERUNTUKAN</a:t>
            </a:r>
            <a:endParaRPr sz="32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17"/>
          <p:cNvSpPr txBox="1"/>
          <p:nvPr/>
        </p:nvSpPr>
        <p:spPr>
          <a:xfrm>
            <a:off x="6039292" y="100394"/>
            <a:ext cx="6230680" cy="818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⮚"/>
            </a:pP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Pastikan format Ringkasan Peruntukan </a:t>
            </a:r>
            <a:r>
              <a:rPr lang="en-US" sz="11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tidak diubah</a:t>
            </a:r>
            <a:endParaRPr sz="11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⮚"/>
            </a:pP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Sekiranya TIADA NILAI dalam komponen di atas, hendaklah diletakkan </a:t>
            </a:r>
            <a:r>
              <a:rPr lang="en-US" sz="11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nilai “0”</a:t>
            </a:r>
            <a:endParaRPr/>
          </a:p>
          <a:p>
            <a:pPr marL="342900" marR="0" lvl="0" indent="-342900" algn="l" rtl="0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⮚"/>
            </a:pP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TDA : Fi Bagi </a:t>
            </a:r>
            <a:r>
              <a:rPr lang="en-US" sz="11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Technology Depository Agency </a:t>
            </a: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(TDA) Bagi Program Kolaborasi Industri (ICP)</a:t>
            </a:r>
            <a:endParaRPr/>
          </a:p>
          <a:p>
            <a:pPr marL="342900" marR="0" lvl="0" indent="-342900" algn="l" rtl="0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⮚"/>
            </a:pP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Rujuk katalog perkhidmatan cloud daripada MSP untuk mendapatkan perincian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E9B20AC-3C17-40D4-A91D-1DD4054C0666}"/>
              </a:ext>
            </a:extLst>
          </p:cNvPr>
          <p:cNvSpPr/>
          <p:nvPr/>
        </p:nvSpPr>
        <p:spPr>
          <a:xfrm>
            <a:off x="1327746" y="698000"/>
            <a:ext cx="471154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MY" dirty="0" err="1">
                <a:highlight>
                  <a:srgbClr val="FFFF00"/>
                </a:highlight>
              </a:rPr>
              <a:t>Perlu</a:t>
            </a:r>
            <a:r>
              <a:rPr lang="en-MY" dirty="0">
                <a:highlight>
                  <a:srgbClr val="FFFF00"/>
                </a:highlight>
              </a:rPr>
              <a:t> di </a:t>
            </a:r>
            <a:r>
              <a:rPr lang="en-MY" dirty="0" err="1">
                <a:highlight>
                  <a:srgbClr val="FFFF00"/>
                </a:highlight>
              </a:rPr>
              <a:t>isi</a:t>
            </a:r>
            <a:r>
              <a:rPr lang="en-MY" dirty="0">
                <a:highlight>
                  <a:srgbClr val="FFFF00"/>
                </a:highlight>
              </a:rPr>
              <a:t> oleh </a:t>
            </a:r>
            <a:r>
              <a:rPr lang="en-MY" dirty="0" err="1">
                <a:highlight>
                  <a:srgbClr val="FFFF00"/>
                </a:highlight>
              </a:rPr>
              <a:t>pemohon</a:t>
            </a:r>
            <a:r>
              <a:rPr lang="en-MY" dirty="0">
                <a:highlight>
                  <a:srgbClr val="FFFF00"/>
                </a:highlight>
              </a:rPr>
              <a:t>, </a:t>
            </a:r>
            <a:r>
              <a:rPr lang="en-MY" dirty="0" err="1">
                <a:highlight>
                  <a:srgbClr val="FFFF00"/>
                </a:highlight>
              </a:rPr>
              <a:t>dibawah</a:t>
            </a:r>
            <a:r>
              <a:rPr lang="en-MY" dirty="0">
                <a:highlight>
                  <a:srgbClr val="FFFF00"/>
                </a:highlight>
              </a:rPr>
              <a:t> </a:t>
            </a:r>
            <a:r>
              <a:rPr lang="en-MY" dirty="0" err="1">
                <a:highlight>
                  <a:srgbClr val="FFFF00"/>
                </a:highlight>
              </a:rPr>
              <a:t>adalah</a:t>
            </a:r>
            <a:r>
              <a:rPr lang="en-MY" dirty="0">
                <a:highlight>
                  <a:srgbClr val="FFFF00"/>
                </a:highlight>
              </a:rPr>
              <a:t> </a:t>
            </a:r>
            <a:r>
              <a:rPr lang="en-MY" dirty="0" err="1">
                <a:highlight>
                  <a:srgbClr val="FFFF00"/>
                </a:highlight>
              </a:rPr>
              <a:t>contoh</a:t>
            </a:r>
            <a:r>
              <a:rPr lang="en-MY" dirty="0">
                <a:highlight>
                  <a:srgbClr val="FFFF00"/>
                </a:highlight>
              </a:rPr>
              <a:t> </a:t>
            </a:r>
            <a:r>
              <a:rPr lang="en-MY" dirty="0" err="1">
                <a:highlight>
                  <a:srgbClr val="FFFF00"/>
                </a:highlight>
              </a:rPr>
              <a:t>sahaja</a:t>
            </a:r>
            <a:endParaRPr lang="en-MY" dirty="0">
              <a:highlight>
                <a:srgbClr val="FFFF00"/>
              </a:highlight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9" name="Google Shape;249;p18"/>
          <p:cNvGraphicFramePr/>
          <p:nvPr/>
        </p:nvGraphicFramePr>
        <p:xfrm>
          <a:off x="563525" y="1484313"/>
          <a:ext cx="11249250" cy="3038915"/>
        </p:xfrm>
        <a:graphic>
          <a:graphicData uri="http://schemas.openxmlformats.org/drawingml/2006/table">
            <a:tbl>
              <a:tblPr firstRow="1" firstCol="1" bandRow="1">
                <a:noFill/>
                <a:tableStyleId>{A2D21F06-C25D-4197-9128-4896757EE25A}</a:tableStyleId>
              </a:tblPr>
              <a:tblGrid>
                <a:gridCol w="6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8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9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7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176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176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41050">
                <a:tc>
                  <a:txBody>
                    <a:bodyPr/>
                    <a:lstStyle/>
                    <a:p>
                      <a:pPr marL="9017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BIL.</a:t>
                      </a:r>
                      <a:endParaRPr sz="1600" b="1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PERKARA</a:t>
                      </a:r>
                      <a:endParaRPr sz="1600" b="1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6669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KUANTITI</a:t>
                      </a:r>
                      <a:endParaRPr sz="1600" b="1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HARGA SEUNIT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(RM)</a:t>
                      </a:r>
                      <a:endParaRPr sz="1600" b="1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JUMLAH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(RM)</a:t>
                      </a:r>
                      <a:endParaRPr sz="1600" b="1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CATATAN</a:t>
                      </a:r>
                      <a:endParaRPr sz="1600" b="1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6125">
                <a:tc gridSpan="5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81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(A) INFRASTRUKTUR (IaaS)</a:t>
                      </a:r>
                      <a:endParaRPr sz="1600" b="1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81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9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43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1.</a:t>
                      </a:r>
                      <a:endParaRPr sz="1600" b="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43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XX</a:t>
                      </a:r>
                      <a:endParaRPr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XXX.XX</a:t>
                      </a:r>
                      <a:endParaRPr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XXX,XXX.XX</a:t>
                      </a:r>
                      <a:endParaRPr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endParaRPr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9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43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2.</a:t>
                      </a:r>
                      <a:endParaRPr sz="1600" b="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43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XX</a:t>
                      </a:r>
                      <a:endParaRPr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XXX.XX</a:t>
                      </a:r>
                      <a:endParaRPr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XXX,XXX.XX</a:t>
                      </a:r>
                      <a:endParaRPr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endParaRPr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88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3.</a:t>
                      </a:r>
                      <a:endParaRPr sz="1600" b="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XX</a:t>
                      </a:r>
                      <a:endParaRPr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XXX.XX</a:t>
                      </a:r>
                      <a:endParaRPr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XXX,XXX.XX</a:t>
                      </a:r>
                      <a:endParaRPr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endParaRPr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9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43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4.</a:t>
                      </a:r>
                      <a:endParaRPr sz="1600" b="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43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XX</a:t>
                      </a:r>
                      <a:endParaRPr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XXX.XX</a:t>
                      </a:r>
                      <a:endParaRPr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XXX,XXX.XX</a:t>
                      </a:r>
                      <a:endParaRPr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endParaRPr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9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43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5.</a:t>
                      </a:r>
                      <a:endParaRPr sz="1600" b="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43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XX</a:t>
                      </a:r>
                      <a:endParaRPr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XXX.XX</a:t>
                      </a:r>
                      <a:endParaRPr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XXX,XXX.XX</a:t>
                      </a:r>
                      <a:endParaRPr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endParaRPr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880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JUMLAH (A) PERKAKASAN ICT</a:t>
                      </a:r>
                      <a:endParaRPr sz="1600" b="1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XXX,XXX.XX</a:t>
                      </a:r>
                      <a:endParaRPr sz="1600" b="1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endParaRPr sz="1600" b="1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50" name="Google Shape;250;p18"/>
          <p:cNvSpPr txBox="1"/>
          <p:nvPr/>
        </p:nvSpPr>
        <p:spPr>
          <a:xfrm>
            <a:off x="824388" y="908720"/>
            <a:ext cx="76327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Arial"/>
              <a:buNone/>
            </a:pPr>
            <a:r>
              <a:rPr lang="en-US" sz="1800" b="1" u="sng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Perincian Peruntukan</a:t>
            </a:r>
            <a:r>
              <a:rPr lang="en-US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endParaRPr/>
          </a:p>
        </p:txBody>
      </p:sp>
      <p:sp>
        <p:nvSpPr>
          <p:cNvPr id="251" name="Google Shape;251;p18"/>
          <p:cNvSpPr txBox="1"/>
          <p:nvPr/>
        </p:nvSpPr>
        <p:spPr>
          <a:xfrm>
            <a:off x="242887" y="200571"/>
            <a:ext cx="10515600" cy="596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85000" lnSpcReduction="1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/>
              <a:buNone/>
            </a:pPr>
            <a:r>
              <a:rPr lang="en-US" sz="3200" b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N-1. MAKLUMAT PERUNTUKAN: (A) INFRASTRUKTUR (IaaS)</a:t>
            </a:r>
            <a:endParaRPr sz="44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18"/>
          <p:cNvSpPr/>
          <p:nvPr/>
        </p:nvSpPr>
        <p:spPr>
          <a:xfrm>
            <a:off x="457199" y="4654926"/>
            <a:ext cx="10632559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NOTA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600"/>
              <a:buFont typeface="Arial"/>
              <a:buAutoNum type="arabicPeriod"/>
            </a:pPr>
            <a:r>
              <a:rPr lang="en-US" sz="16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Masukkan maklumat spesifikasi utama perkakasan</a:t>
            </a:r>
            <a:endParaRPr sz="16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600"/>
              <a:buFont typeface="Arial"/>
              <a:buAutoNum type="arabicPeriod"/>
            </a:pPr>
            <a:r>
              <a:rPr lang="en-US" sz="16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Sekiranya perolehan perkakasan bersekali (bundle) dengan perisian dan lesen, dianggap sebagai perolehan perkakasan</a:t>
            </a:r>
            <a:endParaRPr sz="16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600"/>
              <a:buFont typeface="Arial"/>
              <a:buAutoNum type="arabicPeriod"/>
            </a:pPr>
            <a:r>
              <a:rPr lang="en-US" sz="16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Nyatakan penempatan lokasi serta justifikasi/kegunaan</a:t>
            </a:r>
            <a:endParaRPr sz="16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9" name="Google Shape;259;p19"/>
          <p:cNvGraphicFramePr/>
          <p:nvPr/>
        </p:nvGraphicFramePr>
        <p:xfrm>
          <a:off x="563525" y="1484313"/>
          <a:ext cx="11249250" cy="3038915"/>
        </p:xfrm>
        <a:graphic>
          <a:graphicData uri="http://schemas.openxmlformats.org/drawingml/2006/table">
            <a:tbl>
              <a:tblPr firstRow="1" firstCol="1" bandRow="1">
                <a:noFill/>
                <a:tableStyleId>{A2D21F06-C25D-4197-9128-4896757EE25A}</a:tableStyleId>
              </a:tblPr>
              <a:tblGrid>
                <a:gridCol w="6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8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9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7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176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176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41050">
                <a:tc>
                  <a:txBody>
                    <a:bodyPr/>
                    <a:lstStyle/>
                    <a:p>
                      <a:pPr marL="9017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BIL.</a:t>
                      </a:r>
                      <a:endParaRPr sz="1600" b="1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PERKARA</a:t>
                      </a:r>
                      <a:endParaRPr sz="1600" b="1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6669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KUANTITI</a:t>
                      </a:r>
                      <a:endParaRPr sz="1600" b="1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HARGA SEUNIT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(RM)</a:t>
                      </a:r>
                      <a:endParaRPr sz="1600" b="1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JUMLAH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(RM)</a:t>
                      </a:r>
                      <a:endParaRPr sz="1600" b="1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CATATAN</a:t>
                      </a:r>
                      <a:endParaRPr sz="1600" b="1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6125">
                <a:tc gridSpan="5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81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(B) PLATFORM (PaaS)</a:t>
                      </a:r>
                      <a:endParaRPr sz="1600" b="1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81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9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43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1.</a:t>
                      </a:r>
                      <a:endParaRPr sz="1600" b="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43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XX</a:t>
                      </a:r>
                      <a:endParaRPr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XXX.XX</a:t>
                      </a:r>
                      <a:endParaRPr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XXX,XXX.XX</a:t>
                      </a:r>
                      <a:endParaRPr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endParaRPr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9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43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2.</a:t>
                      </a:r>
                      <a:endParaRPr sz="1600" b="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43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XX</a:t>
                      </a:r>
                      <a:endParaRPr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XXX.XX</a:t>
                      </a:r>
                      <a:endParaRPr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XXX,XXX.XX</a:t>
                      </a:r>
                      <a:endParaRPr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endParaRPr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88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3.</a:t>
                      </a:r>
                      <a:endParaRPr sz="1600" b="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XX</a:t>
                      </a:r>
                      <a:endParaRPr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XXX.XX</a:t>
                      </a:r>
                      <a:endParaRPr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XXX,XXX.XX</a:t>
                      </a:r>
                      <a:endParaRPr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endParaRPr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9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43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4.</a:t>
                      </a:r>
                      <a:endParaRPr sz="1600" b="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43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XX</a:t>
                      </a:r>
                      <a:endParaRPr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XXX.XX</a:t>
                      </a:r>
                      <a:endParaRPr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XXX,XXX.XX</a:t>
                      </a:r>
                      <a:endParaRPr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endParaRPr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9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43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5.</a:t>
                      </a:r>
                      <a:endParaRPr sz="1600" b="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43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XX</a:t>
                      </a:r>
                      <a:endParaRPr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XXX.XX</a:t>
                      </a:r>
                      <a:endParaRPr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XXX,XXX.XX</a:t>
                      </a:r>
                      <a:endParaRPr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endParaRPr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880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JUMLAH (A) PERKAKASAN ICT</a:t>
                      </a:r>
                      <a:endParaRPr sz="1600" b="1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XXX,XXX.XX</a:t>
                      </a:r>
                      <a:endParaRPr sz="1600" b="1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endParaRPr sz="1600" b="1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60" name="Google Shape;260;p19"/>
          <p:cNvSpPr txBox="1"/>
          <p:nvPr/>
        </p:nvSpPr>
        <p:spPr>
          <a:xfrm>
            <a:off x="824388" y="908720"/>
            <a:ext cx="76327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Arial"/>
              <a:buNone/>
            </a:pPr>
            <a:r>
              <a:rPr lang="en-US" sz="1800" b="1" u="sng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Perincian Peruntukan</a:t>
            </a:r>
            <a:r>
              <a:rPr lang="en-US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endParaRPr/>
          </a:p>
        </p:txBody>
      </p:sp>
      <p:sp>
        <p:nvSpPr>
          <p:cNvPr id="261" name="Google Shape;261;p19"/>
          <p:cNvSpPr txBox="1"/>
          <p:nvPr/>
        </p:nvSpPr>
        <p:spPr>
          <a:xfrm>
            <a:off x="242887" y="200571"/>
            <a:ext cx="10515600" cy="596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/>
              <a:buNone/>
            </a:pPr>
            <a:r>
              <a:rPr lang="en-US" sz="3200" b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N-2.  MAKLUMAT PERUNTUKAN: (B) PLATFORM (PaaS)</a:t>
            </a:r>
            <a:endParaRPr sz="44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19"/>
          <p:cNvSpPr/>
          <p:nvPr/>
        </p:nvSpPr>
        <p:spPr>
          <a:xfrm>
            <a:off x="457199" y="4654926"/>
            <a:ext cx="10632559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NOTA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600"/>
              <a:buFont typeface="Arial"/>
              <a:buAutoNum type="arabicPeriod"/>
            </a:pPr>
            <a:r>
              <a:rPr lang="en-US" sz="16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Masukkan maklumat spesifikasi utama perkakasan</a:t>
            </a:r>
            <a:endParaRPr sz="16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600"/>
              <a:buFont typeface="Arial"/>
              <a:buAutoNum type="arabicPeriod"/>
            </a:pPr>
            <a:r>
              <a:rPr lang="en-US" sz="16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Sekiranya perolehan perkakasan bersekali (bundle) dengan perisian dan lesen, dianggap sebagai perolehan perkakasan</a:t>
            </a:r>
            <a:endParaRPr sz="16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600"/>
              <a:buFont typeface="Arial"/>
              <a:buAutoNum type="arabicPeriod"/>
            </a:pPr>
            <a:r>
              <a:rPr lang="en-US" sz="16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Nyatakan penempatan lokasi serta justifikasi/kegunaan</a:t>
            </a:r>
            <a:endParaRPr sz="16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Panduan kepada Agensi</a:t>
            </a:r>
            <a:endParaRPr/>
          </a:p>
        </p:txBody>
      </p:sp>
      <p:sp>
        <p:nvSpPr>
          <p:cNvPr id="104" name="Google Shape;104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14350" lvl="0" indent="-514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en-US"/>
              <a:t>Sekiranya permohonan hanya berkaitan perkhidmatan cloud sahaja – Sila lengkapkan dokumen ini.</a:t>
            </a:r>
            <a:endParaRPr/>
          </a:p>
          <a:p>
            <a:pPr marL="514350" lvl="0" indent="-3365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en-US"/>
              <a:t>Bagi permohonan di mana perkhidmatan cloud merupakan salah satu daripada komponen projek – Sila gunakan template permohonan JTISA dan ikuti prosedur sedia ada JTISA. Agensi dinasihatkan agar item dengan </a:t>
            </a:r>
            <a:r>
              <a:rPr lang="en-US" u="sng">
                <a:solidFill>
                  <a:srgbClr val="0070C0"/>
                </a:solidFill>
              </a:rPr>
              <a:t>font biru </a:t>
            </a:r>
            <a:r>
              <a:rPr lang="en-US"/>
              <a:t>ditambah ke dalam slide permohonan JTISA.</a:t>
            </a:r>
            <a:endParaRPr/>
          </a:p>
          <a:p>
            <a:pPr marL="514350" lvl="0" indent="-3365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/>
          </a:p>
        </p:txBody>
      </p:sp>
      <p:sp>
        <p:nvSpPr>
          <p:cNvPr id="105" name="Google Shape;105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9" name="Google Shape;269;p20"/>
          <p:cNvGraphicFramePr/>
          <p:nvPr/>
        </p:nvGraphicFramePr>
        <p:xfrm>
          <a:off x="563525" y="1484313"/>
          <a:ext cx="11249250" cy="2059695"/>
        </p:xfrm>
        <a:graphic>
          <a:graphicData uri="http://schemas.openxmlformats.org/drawingml/2006/table">
            <a:tbl>
              <a:tblPr firstRow="1" firstCol="1" bandRow="1">
                <a:noFill/>
                <a:tableStyleId>{A2D21F06-C25D-4197-9128-4896757EE25A}</a:tableStyleId>
              </a:tblPr>
              <a:tblGrid>
                <a:gridCol w="6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8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9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7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176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176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41050">
                <a:tc>
                  <a:txBody>
                    <a:bodyPr/>
                    <a:lstStyle/>
                    <a:p>
                      <a:pPr marL="9017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BIL.</a:t>
                      </a:r>
                      <a:endParaRPr sz="1600" b="1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PERKARA</a:t>
                      </a:r>
                      <a:endParaRPr sz="1600" b="1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6669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KUANTITI</a:t>
                      </a:r>
                      <a:endParaRPr sz="1600" b="1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HARGA SEUNIT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(RM)</a:t>
                      </a:r>
                      <a:endParaRPr sz="1600" b="1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JUMLAH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(RM)</a:t>
                      </a:r>
                      <a:endParaRPr sz="1600" b="1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CATATAN</a:t>
                      </a:r>
                      <a:endParaRPr sz="1600" b="1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6125">
                <a:tc gridSpan="5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81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(C) PERISIAN (SaaS)</a:t>
                      </a:r>
                      <a:endParaRPr sz="1600" b="1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81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9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43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1.</a:t>
                      </a:r>
                      <a:endParaRPr sz="1600" b="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43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Langganan Google Workspace for Education (Teaching and Learning Upgrade)</a:t>
                      </a:r>
                      <a:endParaRPr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2482</a:t>
                      </a:r>
                      <a:endParaRPr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114.00</a:t>
                      </a:r>
                      <a:endParaRPr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299,924.88</a:t>
                      </a:r>
                      <a:endParaRPr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Jumlah adalah termasuk SST</a:t>
                      </a:r>
                      <a:endParaRPr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880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JUMLAH (A) PERKAKASAN ICT</a:t>
                      </a:r>
                      <a:endParaRPr sz="1600" b="1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299,924.88</a:t>
                      </a:r>
                      <a:endParaRPr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endParaRPr sz="1600" b="1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70" name="Google Shape;270;p20"/>
          <p:cNvSpPr txBox="1"/>
          <p:nvPr/>
        </p:nvSpPr>
        <p:spPr>
          <a:xfrm>
            <a:off x="824388" y="908720"/>
            <a:ext cx="76327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Arial"/>
              <a:buNone/>
            </a:pPr>
            <a:r>
              <a:rPr lang="en-US" sz="1800" b="1" u="sng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Perincian Peruntukan</a:t>
            </a:r>
            <a:r>
              <a:rPr lang="en-US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endParaRPr/>
          </a:p>
        </p:txBody>
      </p:sp>
      <p:sp>
        <p:nvSpPr>
          <p:cNvPr id="271" name="Google Shape;271;p20"/>
          <p:cNvSpPr txBox="1"/>
          <p:nvPr/>
        </p:nvSpPr>
        <p:spPr>
          <a:xfrm>
            <a:off x="242887" y="200571"/>
            <a:ext cx="10515600" cy="596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/>
              <a:buNone/>
            </a:pPr>
            <a:r>
              <a:rPr lang="en-US" sz="3200" b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N-3.  MAKLUMAT PERUNTUKAN: (C) PERISIAN (SaaS)</a:t>
            </a:r>
            <a:endParaRPr sz="44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20"/>
          <p:cNvSpPr/>
          <p:nvPr/>
        </p:nvSpPr>
        <p:spPr>
          <a:xfrm>
            <a:off x="457199" y="4654926"/>
            <a:ext cx="10632559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NOTA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600"/>
              <a:buFont typeface="Arial"/>
              <a:buAutoNum type="arabicPeriod"/>
            </a:pPr>
            <a:r>
              <a:rPr lang="en-US" sz="16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Masukkan maklumat spesifikasi utama perkakasan</a:t>
            </a:r>
            <a:endParaRPr sz="16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600"/>
              <a:buFont typeface="Arial"/>
              <a:buAutoNum type="arabicPeriod"/>
            </a:pPr>
            <a:r>
              <a:rPr lang="en-US" sz="16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Sekiranya perolehan perkakasan bersekali (bundle) dengan perisian dan lesen, dianggap sebagai perolehan perkakasan</a:t>
            </a:r>
            <a:endParaRPr sz="16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600"/>
              <a:buFont typeface="Arial"/>
              <a:buAutoNum type="arabicPeriod"/>
            </a:pPr>
            <a:r>
              <a:rPr lang="en-US" sz="16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Nyatakan penempatan lokasi serta justifikasi/kegunaan</a:t>
            </a:r>
            <a:endParaRPr sz="16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9" name="Google Shape;279;p21"/>
          <p:cNvGraphicFramePr/>
          <p:nvPr/>
        </p:nvGraphicFramePr>
        <p:xfrm>
          <a:off x="394636" y="1484314"/>
          <a:ext cx="10212400" cy="2703600"/>
        </p:xfrm>
        <a:graphic>
          <a:graphicData uri="http://schemas.openxmlformats.org/drawingml/2006/table">
            <a:tbl>
              <a:tblPr firstRow="1" firstCol="1" bandRow="1">
                <a:noFill/>
                <a:tableStyleId>{A2D21F06-C25D-4197-9128-4896757EE25A}</a:tableStyleId>
              </a:tblPr>
              <a:tblGrid>
                <a:gridCol w="775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7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3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5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41050">
                <a:tc>
                  <a:txBody>
                    <a:bodyPr/>
                    <a:lstStyle/>
                    <a:p>
                      <a:pPr marL="9017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BIL.</a:t>
                      </a:r>
                      <a:endParaRPr sz="1600" b="1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PERKARA</a:t>
                      </a:r>
                      <a:endParaRPr sz="1600" b="1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6669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KUANTITI</a:t>
                      </a:r>
                      <a:endParaRPr sz="1600" b="1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CATATAN</a:t>
                      </a:r>
                      <a:endParaRPr sz="1600" b="1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6100">
                <a:tc grid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81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(D) MYGOVCLOUD</a:t>
                      </a:r>
                      <a:endParaRPr sz="1600" b="1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81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3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81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81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XX</a:t>
                      </a:r>
                      <a:endParaRPr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endParaRPr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90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81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81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XX</a:t>
                      </a:r>
                      <a:endParaRPr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endParaRPr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87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81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81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XX</a:t>
                      </a:r>
                      <a:endParaRPr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endParaRPr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90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81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81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XX</a:t>
                      </a:r>
                      <a:endParaRPr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endParaRPr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90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endParaRPr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XX</a:t>
                      </a:r>
                      <a:endParaRPr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endParaRPr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80" name="Google Shape;280;p21"/>
          <p:cNvSpPr txBox="1"/>
          <p:nvPr/>
        </p:nvSpPr>
        <p:spPr>
          <a:xfrm>
            <a:off x="565578" y="44450"/>
            <a:ext cx="10955861" cy="5909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10000"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/>
              <a:buNone/>
            </a:pPr>
            <a:r>
              <a:rPr lang="en-US" sz="3200" b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N-4.  MAKLUMAT PERUNTUKAN : (D) MYGOVCLOUD@PDSA </a:t>
            </a:r>
            <a:endParaRPr sz="3200" b="1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21"/>
          <p:cNvSpPr txBox="1"/>
          <p:nvPr/>
        </p:nvSpPr>
        <p:spPr>
          <a:xfrm>
            <a:off x="620125" y="908720"/>
            <a:ext cx="76327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Arial"/>
              <a:buNone/>
            </a:pPr>
            <a:r>
              <a:rPr lang="en-US" sz="1800" b="1" u="sng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Perincian Peruntukan</a:t>
            </a:r>
            <a:r>
              <a:rPr lang="en-US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endParaRPr/>
          </a:p>
        </p:txBody>
      </p:sp>
      <p:sp>
        <p:nvSpPr>
          <p:cNvPr id="282" name="Google Shape;282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  <p:sp>
        <p:nvSpPr>
          <p:cNvPr id="283" name="Google Shape;283;p21"/>
          <p:cNvSpPr/>
          <p:nvPr/>
        </p:nvSpPr>
        <p:spPr>
          <a:xfrm>
            <a:off x="457199" y="4654926"/>
            <a:ext cx="10632559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NOTA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600"/>
              <a:buFont typeface="Arial"/>
              <a:buAutoNum type="arabicPeriod"/>
            </a:pPr>
            <a:r>
              <a:rPr lang="en-US" sz="16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Dapatkan maklumat perkhidmatan menerusi portal MyGovCloud@PDSA</a:t>
            </a:r>
            <a:endParaRPr sz="16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9" name="Google Shape;289;p22"/>
          <p:cNvGraphicFramePr/>
          <p:nvPr/>
        </p:nvGraphicFramePr>
        <p:xfrm>
          <a:off x="394636" y="1484314"/>
          <a:ext cx="11232675" cy="3038890"/>
        </p:xfrm>
        <a:graphic>
          <a:graphicData uri="http://schemas.openxmlformats.org/drawingml/2006/table">
            <a:tbl>
              <a:tblPr firstRow="1" firstCol="1" bandRow="1">
                <a:noFill/>
                <a:tableStyleId>{A2D21F06-C25D-4197-9128-4896757EE25A}</a:tableStyleId>
              </a:tblPr>
              <a:tblGrid>
                <a:gridCol w="599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71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72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81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51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7047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41050">
                <a:tc>
                  <a:txBody>
                    <a:bodyPr/>
                    <a:lstStyle/>
                    <a:p>
                      <a:pPr marL="9017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BIL.</a:t>
                      </a:r>
                      <a:endParaRPr sz="1600" b="1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PERKARA</a:t>
                      </a:r>
                      <a:endParaRPr sz="1600" b="1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6669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KUANTITI</a:t>
                      </a:r>
                      <a:endParaRPr sz="1600" b="1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HARGA SEUNIT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(RM)</a:t>
                      </a:r>
                      <a:endParaRPr sz="1600" b="1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JUMLAH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(RM)</a:t>
                      </a:r>
                      <a:endParaRPr sz="1600" b="1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CATATAN</a:t>
                      </a:r>
                      <a:endParaRPr sz="1600" b="1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6100">
                <a:tc gridSpan="5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81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(E) RANGKAIAN </a:t>
                      </a:r>
                      <a:endParaRPr sz="1600" b="1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81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3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81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1.</a:t>
                      </a:r>
                      <a:endParaRPr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81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XX</a:t>
                      </a:r>
                      <a:endParaRPr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XXX.XX</a:t>
                      </a:r>
                      <a:endParaRPr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XXX,XXX.XX</a:t>
                      </a:r>
                      <a:endParaRPr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endParaRPr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90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81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2.</a:t>
                      </a:r>
                      <a:endParaRPr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81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XX</a:t>
                      </a:r>
                      <a:endParaRPr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XXX.XX</a:t>
                      </a:r>
                      <a:endParaRPr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XXX,XXX.XX</a:t>
                      </a:r>
                      <a:endParaRPr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endParaRPr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87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81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3.</a:t>
                      </a:r>
                      <a:endParaRPr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81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XX</a:t>
                      </a:r>
                      <a:endParaRPr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XXX.XX</a:t>
                      </a:r>
                      <a:endParaRPr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XXX,XXX.XX</a:t>
                      </a:r>
                      <a:endParaRPr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endParaRPr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90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81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4.</a:t>
                      </a:r>
                      <a:endParaRPr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81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XX</a:t>
                      </a:r>
                      <a:endParaRPr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XXX.XX</a:t>
                      </a:r>
                      <a:endParaRPr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XXX,XXX.XX</a:t>
                      </a:r>
                      <a:endParaRPr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endParaRPr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90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5.</a:t>
                      </a:r>
                      <a:endParaRPr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XX</a:t>
                      </a:r>
                      <a:endParaRPr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XXX.XX</a:t>
                      </a:r>
                      <a:endParaRPr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XXX,XXX.XX</a:t>
                      </a:r>
                      <a:endParaRPr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endParaRPr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9025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JUMLAH (D) RANGKAIAN </a:t>
                      </a:r>
                      <a:endParaRPr sz="1600" b="1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XXX,XXX.XX</a:t>
                      </a:r>
                      <a:endParaRPr sz="1600" b="1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endParaRPr sz="1600" b="1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90" name="Google Shape;290;p22"/>
          <p:cNvSpPr txBox="1"/>
          <p:nvPr/>
        </p:nvSpPr>
        <p:spPr>
          <a:xfrm>
            <a:off x="565578" y="44450"/>
            <a:ext cx="10955861" cy="5909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3200"/>
              <a:buFont typeface="Arial"/>
              <a:buNone/>
            </a:pPr>
            <a:r>
              <a:rPr lang="en-US" sz="3200" b="1">
                <a:solidFill>
                  <a:srgbClr val="2E75B5"/>
                </a:solidFill>
                <a:latin typeface="Arial"/>
                <a:ea typeface="Arial"/>
                <a:cs typeface="Arial"/>
                <a:sym typeface="Arial"/>
              </a:rPr>
              <a:t>N-5. MAKLUMAT PERUNTUKAN : (E) RANGKAIAN </a:t>
            </a:r>
            <a:endParaRPr sz="3200" b="1">
              <a:solidFill>
                <a:srgbClr val="2E75B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22"/>
          <p:cNvSpPr txBox="1"/>
          <p:nvPr/>
        </p:nvSpPr>
        <p:spPr>
          <a:xfrm>
            <a:off x="620125" y="908720"/>
            <a:ext cx="76327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Perincian Peruntukan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endParaRPr/>
          </a:p>
        </p:txBody>
      </p:sp>
      <p:sp>
        <p:nvSpPr>
          <p:cNvPr id="292" name="Google Shape;292;p22"/>
          <p:cNvSpPr txBox="1"/>
          <p:nvPr/>
        </p:nvSpPr>
        <p:spPr>
          <a:xfrm>
            <a:off x="394636" y="4636298"/>
            <a:ext cx="7632700" cy="929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NOTA:</a:t>
            </a:r>
            <a:endParaRPr/>
          </a:p>
          <a:p>
            <a:pPr marL="342900" marR="0" lvl="0" indent="-342900" algn="just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AutoNum type="arabicPeriod"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Nyatakan kos langganan dan kos berulang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just" rtl="0">
              <a:spcBef>
                <a:spcPts val="320"/>
              </a:spcBef>
              <a:spcAft>
                <a:spcPts val="0"/>
              </a:spcAft>
              <a:buClr>
                <a:srgbClr val="2E75B5"/>
              </a:buClr>
              <a:buSzPts val="1600"/>
              <a:buFont typeface="Arial"/>
              <a:buAutoNum type="arabicPeriod"/>
            </a:pPr>
            <a:r>
              <a:rPr lang="en-US" sz="1600">
                <a:solidFill>
                  <a:srgbClr val="2E75B5"/>
                </a:solidFill>
                <a:latin typeface="Arial"/>
                <a:ea typeface="Arial"/>
                <a:cs typeface="Arial"/>
                <a:sym typeface="Arial"/>
              </a:rPr>
              <a:t>Contoh: VPN</a:t>
            </a:r>
            <a:endParaRPr/>
          </a:p>
        </p:txBody>
      </p:sp>
      <p:sp>
        <p:nvSpPr>
          <p:cNvPr id="293" name="Google Shape;293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9" name="Google Shape;299;p23"/>
          <p:cNvGraphicFramePr/>
          <p:nvPr/>
        </p:nvGraphicFramePr>
        <p:xfrm>
          <a:off x="394636" y="1484314"/>
          <a:ext cx="11232675" cy="3038890"/>
        </p:xfrm>
        <a:graphic>
          <a:graphicData uri="http://schemas.openxmlformats.org/drawingml/2006/table">
            <a:tbl>
              <a:tblPr firstRow="1" firstCol="1" bandRow="1">
                <a:noFill/>
                <a:tableStyleId>{A2D21F06-C25D-4197-9128-4896757EE25A}</a:tableStyleId>
              </a:tblPr>
              <a:tblGrid>
                <a:gridCol w="599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71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72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81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51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7047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41050">
                <a:tc>
                  <a:txBody>
                    <a:bodyPr/>
                    <a:lstStyle/>
                    <a:p>
                      <a:pPr marL="9017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BIL.</a:t>
                      </a:r>
                      <a:endParaRPr sz="1600" b="1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PERKARA</a:t>
                      </a:r>
                      <a:endParaRPr sz="1600" b="1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6669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KUANTITI</a:t>
                      </a:r>
                      <a:endParaRPr sz="1600" b="1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HARGA SEUNIT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(RM)</a:t>
                      </a:r>
                      <a:endParaRPr sz="1600" b="1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JUMLAH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(RM)</a:t>
                      </a:r>
                      <a:endParaRPr sz="1600" b="1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CATATAN</a:t>
                      </a:r>
                      <a:endParaRPr sz="1600" b="1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6100">
                <a:tc gridSpan="5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81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(F) KESELAMATAN </a:t>
                      </a:r>
                      <a:endParaRPr sz="1600" b="1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81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3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81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1.</a:t>
                      </a:r>
                      <a:endParaRPr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81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XX</a:t>
                      </a:r>
                      <a:endParaRPr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XXX.XX</a:t>
                      </a:r>
                      <a:endParaRPr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XXX,XXX.XX</a:t>
                      </a:r>
                      <a:endParaRPr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endParaRPr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90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81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2.</a:t>
                      </a:r>
                      <a:endParaRPr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81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XX</a:t>
                      </a:r>
                      <a:endParaRPr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XXX.XX</a:t>
                      </a:r>
                      <a:endParaRPr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XXX,XXX.XX</a:t>
                      </a:r>
                      <a:endParaRPr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endParaRPr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87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81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3.</a:t>
                      </a:r>
                      <a:endParaRPr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81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XX</a:t>
                      </a:r>
                      <a:endParaRPr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XXX.XX</a:t>
                      </a:r>
                      <a:endParaRPr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XXX,XXX.XX</a:t>
                      </a:r>
                      <a:endParaRPr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endParaRPr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90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81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4.</a:t>
                      </a:r>
                      <a:endParaRPr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81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XX</a:t>
                      </a:r>
                      <a:endParaRPr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XXX.XX</a:t>
                      </a:r>
                      <a:endParaRPr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XXX,XXX.XX</a:t>
                      </a:r>
                      <a:endParaRPr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endParaRPr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90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5.</a:t>
                      </a:r>
                      <a:endParaRPr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XX</a:t>
                      </a:r>
                      <a:endParaRPr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XXX.XX</a:t>
                      </a:r>
                      <a:endParaRPr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XXX,XXX.XX</a:t>
                      </a:r>
                      <a:endParaRPr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endParaRPr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9025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JUMLAH (D) RANGKAIAN </a:t>
                      </a:r>
                      <a:endParaRPr sz="1600" b="1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XXX,XXX.XX</a:t>
                      </a:r>
                      <a:endParaRPr sz="1600" b="1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endParaRPr sz="1600" b="1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00" name="Google Shape;300;p23"/>
          <p:cNvSpPr txBox="1"/>
          <p:nvPr/>
        </p:nvSpPr>
        <p:spPr>
          <a:xfrm>
            <a:off x="565578" y="44450"/>
            <a:ext cx="10955861" cy="5909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3200"/>
              <a:buFont typeface="Arial"/>
              <a:buNone/>
            </a:pPr>
            <a:r>
              <a:rPr lang="en-US" sz="3200" b="1">
                <a:solidFill>
                  <a:srgbClr val="2E75B5"/>
                </a:solidFill>
                <a:latin typeface="Arial"/>
                <a:ea typeface="Arial"/>
                <a:cs typeface="Arial"/>
                <a:sym typeface="Arial"/>
              </a:rPr>
              <a:t>N-6. MAKLUMAT PERUNTUKAN : (F) KESELAMATAN </a:t>
            </a:r>
            <a:endParaRPr sz="3200" b="1">
              <a:solidFill>
                <a:srgbClr val="2E75B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23"/>
          <p:cNvSpPr txBox="1"/>
          <p:nvPr/>
        </p:nvSpPr>
        <p:spPr>
          <a:xfrm>
            <a:off x="620125" y="908720"/>
            <a:ext cx="76327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Perincian Peruntukan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endParaRPr/>
          </a:p>
        </p:txBody>
      </p:sp>
      <p:sp>
        <p:nvSpPr>
          <p:cNvPr id="302" name="Google Shape;302;p23"/>
          <p:cNvSpPr txBox="1"/>
          <p:nvPr/>
        </p:nvSpPr>
        <p:spPr>
          <a:xfrm>
            <a:off x="394636" y="4636298"/>
            <a:ext cx="7632700" cy="929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NOTA:</a:t>
            </a:r>
            <a:endParaRPr/>
          </a:p>
          <a:p>
            <a:pPr marL="342900" marR="0" lvl="0" indent="-342900" algn="just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AutoNum type="arabicPeriod"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Nyatakan kos langganan dan kos berulang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just" rtl="0">
              <a:spcBef>
                <a:spcPts val="320"/>
              </a:spcBef>
              <a:spcAft>
                <a:spcPts val="0"/>
              </a:spcAft>
              <a:buClr>
                <a:srgbClr val="2E75B5"/>
              </a:buClr>
              <a:buSzPts val="1600"/>
              <a:buFont typeface="Arial"/>
              <a:buAutoNum type="arabicPeriod"/>
            </a:pPr>
            <a:r>
              <a:rPr lang="en-US" sz="1600">
                <a:solidFill>
                  <a:srgbClr val="2E75B5"/>
                </a:solidFill>
                <a:latin typeface="Arial"/>
                <a:ea typeface="Arial"/>
                <a:cs typeface="Arial"/>
                <a:sym typeface="Arial"/>
              </a:rPr>
              <a:t>Contoh: WAF, DDOS</a:t>
            </a:r>
            <a:endParaRPr/>
          </a:p>
        </p:txBody>
      </p:sp>
      <p:sp>
        <p:nvSpPr>
          <p:cNvPr id="303" name="Google Shape;303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9" name="Google Shape;309;p24"/>
          <p:cNvGraphicFramePr/>
          <p:nvPr>
            <p:extLst>
              <p:ext uri="{D42A27DB-BD31-4B8C-83A1-F6EECF244321}">
                <p14:modId xmlns:p14="http://schemas.microsoft.com/office/powerpoint/2010/main" val="2228194215"/>
              </p:ext>
            </p:extLst>
          </p:nvPr>
        </p:nvGraphicFramePr>
        <p:xfrm>
          <a:off x="580719" y="1619537"/>
          <a:ext cx="11415800" cy="2876515"/>
        </p:xfrm>
        <a:graphic>
          <a:graphicData uri="http://schemas.openxmlformats.org/drawingml/2006/table">
            <a:tbl>
              <a:tblPr firstRow="1" firstCol="1" bandRow="1">
                <a:noFill/>
                <a:tableStyleId>{A2D21F06-C25D-4197-9128-4896757EE25A}</a:tableStyleId>
              </a:tblPr>
              <a:tblGrid>
                <a:gridCol w="424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0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4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3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9544">
                  <a:extLst>
                    <a:ext uri="{9D8B030D-6E8A-4147-A177-3AD203B41FA5}">
                      <a16:colId xmlns:a16="http://schemas.microsoft.com/office/drawing/2014/main" val="4212168694"/>
                    </a:ext>
                  </a:extLst>
                </a:gridCol>
                <a:gridCol w="10909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682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700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4357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60050">
                <a:tc>
                  <a:txBody>
                    <a:bodyPr/>
                    <a:lstStyle/>
                    <a:p>
                      <a:pPr marL="9017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BIL.</a:t>
                      </a:r>
                      <a:endParaRPr sz="1600" b="1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PERKARA</a:t>
                      </a:r>
                      <a:endParaRPr sz="1600" b="1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marL="26669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KUANTITI</a:t>
                      </a:r>
                      <a:endParaRPr sz="1600" b="1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marL="26669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6669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BIL. HARI</a:t>
                      </a:r>
                      <a:endParaRPr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6669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MANDAYS</a:t>
                      </a:r>
                      <a:endParaRPr/>
                    </a:p>
                    <a:p>
                      <a:pPr marL="26669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(Bil. Orang X Bil. hari)</a:t>
                      </a:r>
                      <a:endParaRPr sz="1600" b="1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HARGA 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MANDAYS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(RM)</a:t>
                      </a:r>
                      <a:endParaRPr sz="1600" b="1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JUMLAH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(RM)</a:t>
                      </a:r>
                      <a:endParaRPr sz="1600" b="1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CATATAN</a:t>
                      </a:r>
                      <a:endParaRPr sz="1600" b="1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6100">
                <a:tc gridSpan="8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81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(G) PERKHIDMATAN</a:t>
                      </a:r>
                      <a:endParaRPr sz="1600" b="1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81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3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81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1.</a:t>
                      </a:r>
                      <a:endParaRPr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81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i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Cth: Profesional services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X orang</a:t>
                      </a:r>
                      <a:endParaRPr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XX hari</a:t>
                      </a:r>
                      <a:endParaRPr/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XX</a:t>
                      </a:r>
                      <a:endParaRPr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XXX.XX</a:t>
                      </a:r>
                      <a:endParaRPr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XXX,XXX.XX</a:t>
                      </a:r>
                      <a:endParaRPr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endParaRPr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6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81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2.</a:t>
                      </a:r>
                      <a:endParaRPr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81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i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Cth: Stress test</a:t>
                      </a:r>
                      <a:endParaRPr sz="1600" i="1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X orang</a:t>
                      </a:r>
                      <a:endParaRPr/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XX hari</a:t>
                      </a:r>
                      <a:endParaRPr/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XX</a:t>
                      </a:r>
                      <a:endParaRPr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XXX.XX</a:t>
                      </a:r>
                      <a:endParaRPr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XXX,XXX.XX</a:t>
                      </a:r>
                      <a:endParaRPr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endParaRPr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90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81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3.</a:t>
                      </a:r>
                      <a:endParaRPr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81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i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Cth: Performance test</a:t>
                      </a:r>
                      <a:endParaRPr sz="1600" i="1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X orang</a:t>
                      </a:r>
                      <a:endParaRPr/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XX hari</a:t>
                      </a:r>
                      <a:endParaRPr/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XX</a:t>
                      </a:r>
                      <a:endParaRPr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XXX.XX</a:t>
                      </a:r>
                      <a:endParaRPr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XXX,XXX.XX</a:t>
                      </a:r>
                      <a:endParaRPr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endParaRPr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90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81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4.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81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X orang</a:t>
                      </a:r>
                      <a:endParaRPr/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XX hari</a:t>
                      </a:r>
                      <a:endParaRPr/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XX</a:t>
                      </a:r>
                      <a:endParaRPr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XXX.XX</a:t>
                      </a:r>
                      <a:endParaRPr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XXX,XXX.XX</a:t>
                      </a:r>
                      <a:endParaRPr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endParaRPr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670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 gridSpan="6"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JUMLAH</a:t>
                      </a:r>
                      <a:endParaRPr sz="1600" b="1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XXX,XXX.XX</a:t>
                      </a:r>
                      <a:endParaRPr sz="1600" b="1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endParaRPr sz="1600" b="1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10" name="Google Shape;310;p24"/>
          <p:cNvSpPr txBox="1"/>
          <p:nvPr/>
        </p:nvSpPr>
        <p:spPr>
          <a:xfrm>
            <a:off x="808522" y="44450"/>
            <a:ext cx="10545278" cy="735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10000"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ct val="100000"/>
              <a:buFont typeface="Arial"/>
              <a:buNone/>
            </a:pPr>
            <a:r>
              <a:rPr lang="en-US" sz="3200" b="1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N-7.  MAKLUMAT PERUNTUKAN : (G) PERKHIDMATAN LAIN</a:t>
            </a:r>
            <a:endParaRPr sz="3200" b="1">
              <a:solidFill>
                <a:srgbClr val="00B0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24"/>
          <p:cNvSpPr txBox="1"/>
          <p:nvPr/>
        </p:nvSpPr>
        <p:spPr>
          <a:xfrm>
            <a:off x="783754" y="908720"/>
            <a:ext cx="76327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Perincian Peruntukan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endParaRPr/>
          </a:p>
        </p:txBody>
      </p:sp>
      <p:sp>
        <p:nvSpPr>
          <p:cNvPr id="312" name="Google Shape;312;p24"/>
          <p:cNvSpPr txBox="1"/>
          <p:nvPr/>
        </p:nvSpPr>
        <p:spPr>
          <a:xfrm>
            <a:off x="580721" y="4872182"/>
            <a:ext cx="1064402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NOTA :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Sekiranya perkhidmatan berdasarkan gaji/upah pekerja, perlu menggunakan format ini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Bilangan hari bekerja = 22 hari sebulan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Google Shape;313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25"/>
          <p:cNvSpPr txBox="1"/>
          <p:nvPr/>
        </p:nvSpPr>
        <p:spPr>
          <a:xfrm>
            <a:off x="1524000" y="2565276"/>
            <a:ext cx="9144000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TERIMA KASIH</a:t>
            </a:r>
            <a:endParaRPr sz="40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1" name="Google Shape;111;p3"/>
          <p:cNvGraphicFramePr/>
          <p:nvPr>
            <p:extLst>
              <p:ext uri="{D42A27DB-BD31-4B8C-83A1-F6EECF244321}">
                <p14:modId xmlns:p14="http://schemas.microsoft.com/office/powerpoint/2010/main" val="272434400"/>
              </p:ext>
            </p:extLst>
          </p:nvPr>
        </p:nvGraphicFramePr>
        <p:xfrm>
          <a:off x="288758" y="808279"/>
          <a:ext cx="11516150" cy="5255950"/>
        </p:xfrm>
        <a:graphic>
          <a:graphicData uri="http://schemas.openxmlformats.org/drawingml/2006/table">
            <a:tbl>
              <a:tblPr firstCol="1" bandRow="1">
                <a:noFill/>
                <a:tableStyleId>{A2D21F06-C25D-4197-9128-4896757EE25A}</a:tableStyleId>
              </a:tblPr>
              <a:tblGrid>
                <a:gridCol w="461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24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30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7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Kelulusan JPICT  Kementerian/ Agensi</a:t>
                      </a:r>
                      <a:endParaRPr sz="1600" b="1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Tarikh</a:t>
                      </a:r>
                      <a:r>
                        <a:rPr lang="en-US" sz="16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60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kelulusan</a:t>
                      </a:r>
                      <a:r>
                        <a:rPr lang="en-US" sz="16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JPICT </a:t>
                      </a:r>
                      <a:r>
                        <a:rPr lang="en-US" sz="160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Kementerian</a:t>
                      </a:r>
                      <a:r>
                        <a:rPr lang="en-US" sz="16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6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: </a:t>
                      </a:r>
                      <a:r>
                        <a:rPr lang="en-US" sz="160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Tiada</a:t>
                      </a:r>
                      <a:endParaRPr sz="1600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Tarikh</a:t>
                      </a:r>
                      <a:r>
                        <a:rPr lang="en-US" sz="16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600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kelulusan</a:t>
                      </a:r>
                      <a:r>
                        <a:rPr lang="en-US" sz="16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JPICT </a:t>
                      </a:r>
                      <a:r>
                        <a:rPr lang="en-US" sz="1600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Agensi</a:t>
                      </a:r>
                      <a:r>
                        <a:rPr lang="en-US" sz="16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: </a:t>
                      </a:r>
                      <a:r>
                        <a:rPr lang="en-US" sz="160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31 Mei 2022</a:t>
                      </a:r>
                      <a:endParaRPr sz="1600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5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Tarikh Permohonan Melalui PROFIT</a:t>
                      </a:r>
                      <a:endParaRPr sz="1600" b="1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Tarikh</a:t>
                      </a:r>
                      <a:r>
                        <a:rPr lang="en-US" sz="16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600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permohonan</a:t>
                      </a:r>
                      <a:r>
                        <a:rPr lang="en-US" sz="16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yang </a:t>
                      </a:r>
                      <a:r>
                        <a:rPr lang="en-US" sz="1600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dikemukakan</a:t>
                      </a:r>
                      <a:r>
                        <a:rPr lang="en-US" sz="16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600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oleh</a:t>
                      </a:r>
                      <a:r>
                        <a:rPr lang="en-US" sz="16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JPICT </a:t>
                      </a:r>
                      <a:r>
                        <a:rPr lang="en-US" sz="1600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Kementerian</a:t>
                      </a:r>
                      <a:r>
                        <a:rPr lang="en-US" sz="16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600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kepada</a:t>
                      </a:r>
                      <a:r>
                        <a:rPr lang="en-US" sz="16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JTISA</a:t>
                      </a:r>
                      <a:endParaRPr sz="1600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7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Tarikh Lengkap Permohonan</a:t>
                      </a:r>
                      <a:endParaRPr sz="1600" b="1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rgbClr val="00B05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Dilengkapkan oleh Urus Setia</a:t>
                      </a:r>
                      <a:endParaRPr sz="1600">
                        <a:solidFill>
                          <a:srgbClr val="00B05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25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Projek terkandung dalam Pelan Strategik ICT</a:t>
                      </a:r>
                      <a:endParaRPr sz="1600" b="1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strike="noStrik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Ada. </a:t>
                      </a:r>
                      <a:endParaRPr dirty="0"/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strike="noStrike" dirty="0" err="1">
                          <a:solidFill>
                            <a:srgbClr val="00B0F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Pelan</a:t>
                      </a:r>
                      <a:r>
                        <a:rPr lang="en-US" sz="1600" strike="noStrike" dirty="0">
                          <a:solidFill>
                            <a:srgbClr val="00B0F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600" strike="noStrike" dirty="0" err="1">
                          <a:solidFill>
                            <a:srgbClr val="00B0F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Strategik</a:t>
                      </a:r>
                      <a:r>
                        <a:rPr lang="en-US" sz="1600" strike="noStrike" dirty="0">
                          <a:solidFill>
                            <a:srgbClr val="00B0F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ICT UKM | </a:t>
                      </a:r>
                      <a:r>
                        <a:rPr lang="en-US" sz="1600" strike="noStrike" dirty="0" err="1">
                          <a:solidFill>
                            <a:srgbClr val="00B0F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Teras</a:t>
                      </a:r>
                      <a:r>
                        <a:rPr lang="en-US" sz="1600" strike="noStrike" dirty="0">
                          <a:solidFill>
                            <a:srgbClr val="00B0F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2 : </a:t>
                      </a:r>
                      <a:r>
                        <a:rPr lang="en-US" sz="1600" strike="noStrike" dirty="0" err="1">
                          <a:solidFill>
                            <a:srgbClr val="00B0F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Pemantapan</a:t>
                      </a:r>
                      <a:r>
                        <a:rPr lang="en-US" sz="1600" strike="noStrike" dirty="0">
                          <a:solidFill>
                            <a:srgbClr val="00B0F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600" strike="noStrike" dirty="0" err="1">
                          <a:solidFill>
                            <a:srgbClr val="00B0F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Infrastruktur</a:t>
                      </a:r>
                      <a:r>
                        <a:rPr lang="en-US" sz="1600" strike="noStrike" dirty="0">
                          <a:solidFill>
                            <a:srgbClr val="00B0F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ICT </a:t>
                      </a:r>
                      <a:r>
                        <a:rPr lang="en-US" sz="1600" strike="noStrike" dirty="0" err="1">
                          <a:solidFill>
                            <a:srgbClr val="00B0F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dan</a:t>
                      </a:r>
                      <a:r>
                        <a:rPr lang="en-US" sz="1600" strike="noStrike" dirty="0">
                          <a:solidFill>
                            <a:srgbClr val="00B0F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600" strike="noStrike" dirty="0" err="1">
                          <a:solidFill>
                            <a:srgbClr val="00B0F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Adaptasi</a:t>
                      </a:r>
                      <a:r>
                        <a:rPr lang="en-US" sz="1600" strike="noStrike" dirty="0">
                          <a:solidFill>
                            <a:srgbClr val="00B0F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IR 4.0 | </a:t>
                      </a:r>
                      <a:r>
                        <a:rPr lang="en-US" sz="1600" strike="noStrike" dirty="0" err="1">
                          <a:solidFill>
                            <a:srgbClr val="00B0F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Strategi</a:t>
                      </a:r>
                      <a:r>
                        <a:rPr lang="en-US" sz="1600" strike="noStrike" dirty="0">
                          <a:solidFill>
                            <a:srgbClr val="00B0F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2.1 : </a:t>
                      </a:r>
                      <a:r>
                        <a:rPr lang="en-US" sz="1600" strike="noStrike" dirty="0" err="1">
                          <a:solidFill>
                            <a:srgbClr val="00B0F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Pemerkasaan</a:t>
                      </a:r>
                      <a:r>
                        <a:rPr lang="en-US" sz="1600" strike="noStrike" dirty="0">
                          <a:solidFill>
                            <a:srgbClr val="00B0F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600" strike="noStrike" dirty="0" err="1">
                          <a:solidFill>
                            <a:srgbClr val="00B0F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infrastruktur</a:t>
                      </a:r>
                      <a:r>
                        <a:rPr lang="en-US" sz="1600" strike="noStrike" dirty="0">
                          <a:solidFill>
                            <a:srgbClr val="00B0F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600" strike="noStrike" dirty="0" err="1">
                          <a:solidFill>
                            <a:srgbClr val="00B0F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fizikal</a:t>
                      </a:r>
                      <a:r>
                        <a:rPr lang="en-US" sz="1600" strike="noStrike" baseline="0" dirty="0">
                          <a:solidFill>
                            <a:srgbClr val="00B0F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600" strike="noStrike" dirty="0" err="1">
                          <a:solidFill>
                            <a:srgbClr val="00B0F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pengkomputeran</a:t>
                      </a:r>
                      <a:r>
                        <a:rPr lang="en-US" sz="1600" strike="noStrike" dirty="0">
                          <a:solidFill>
                            <a:srgbClr val="00B0F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600" strike="noStrike" dirty="0" err="1">
                          <a:solidFill>
                            <a:srgbClr val="00B0F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keseluruhan</a:t>
                      </a:r>
                      <a:r>
                        <a:rPr lang="en-US" sz="1600" strike="noStrike" dirty="0">
                          <a:solidFill>
                            <a:srgbClr val="00B0F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UKM | </a:t>
                      </a:r>
                      <a:r>
                        <a:rPr lang="en-US" sz="1600" strike="noStrike" dirty="0" err="1">
                          <a:solidFill>
                            <a:srgbClr val="00B0F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Initiatif</a:t>
                      </a:r>
                      <a:r>
                        <a:rPr lang="en-US" sz="1600" strike="noStrike" dirty="0">
                          <a:solidFill>
                            <a:srgbClr val="00B0F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: </a:t>
                      </a:r>
                      <a:r>
                        <a:rPr lang="en-US" sz="1600" strike="noStrike" dirty="0" err="1">
                          <a:solidFill>
                            <a:srgbClr val="00B0F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Penyediaan</a:t>
                      </a:r>
                      <a:r>
                        <a:rPr lang="en-US" sz="1600" strike="noStrike" dirty="0">
                          <a:solidFill>
                            <a:srgbClr val="00B0F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600" strike="noStrike" dirty="0" err="1">
                          <a:solidFill>
                            <a:srgbClr val="00B0F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perisian</a:t>
                      </a:r>
                      <a:r>
                        <a:rPr lang="en-US" sz="1600" strike="noStrike" dirty="0">
                          <a:solidFill>
                            <a:srgbClr val="00B0F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600" strike="noStrike" dirty="0" err="1">
                          <a:solidFill>
                            <a:srgbClr val="00B0F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guna</a:t>
                      </a:r>
                      <a:r>
                        <a:rPr lang="en-US" sz="1600" strike="noStrike" dirty="0">
                          <a:solidFill>
                            <a:srgbClr val="00B0F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600" strike="noStrike" dirty="0" err="1">
                          <a:solidFill>
                            <a:srgbClr val="00B0F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sama</a:t>
                      </a:r>
                      <a:r>
                        <a:rPr lang="en-US" sz="1600" strike="noStrike" dirty="0">
                          <a:solidFill>
                            <a:srgbClr val="00B0F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600" strike="noStrike" dirty="0" err="1">
                          <a:solidFill>
                            <a:srgbClr val="00B0F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untuk</a:t>
                      </a:r>
                      <a:r>
                        <a:rPr lang="en-US" sz="1600" strike="noStrike" dirty="0">
                          <a:solidFill>
                            <a:srgbClr val="00B0F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600" strike="noStrike" dirty="0" err="1">
                          <a:solidFill>
                            <a:srgbClr val="00B0F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kegunaan</a:t>
                      </a:r>
                      <a:r>
                        <a:rPr lang="en-US" sz="1600" strike="noStrike" dirty="0">
                          <a:solidFill>
                            <a:srgbClr val="00B0F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600" strike="noStrike" dirty="0" err="1">
                          <a:solidFill>
                            <a:srgbClr val="00B0F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warga</a:t>
                      </a:r>
                      <a:r>
                        <a:rPr lang="en-US" sz="1600" strike="noStrike" dirty="0">
                          <a:solidFill>
                            <a:srgbClr val="00B0F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.</a:t>
                      </a:r>
                      <a:endParaRPr sz="1600" strike="noStrike" dirty="0">
                        <a:solidFill>
                          <a:srgbClr val="00B0F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strike="noStrike" dirty="0" err="1">
                          <a:solidFill>
                            <a:srgbClr val="00B0F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Tempoh</a:t>
                      </a:r>
                      <a:r>
                        <a:rPr lang="en-US" sz="1600" strike="noStrike" dirty="0">
                          <a:solidFill>
                            <a:srgbClr val="00B0F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: 5 </a:t>
                      </a:r>
                      <a:r>
                        <a:rPr lang="en-US" sz="1600" strike="noStrike" dirty="0" err="1">
                          <a:solidFill>
                            <a:srgbClr val="00B0F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tahun</a:t>
                      </a:r>
                      <a:endParaRPr dirty="0">
                        <a:solidFill>
                          <a:srgbClr val="00B0F0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6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Tempoh</a:t>
                      </a:r>
                      <a:r>
                        <a:rPr lang="en-US" sz="1600" b="1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600" b="1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Projek</a:t>
                      </a:r>
                      <a:r>
                        <a:rPr lang="en-US" sz="1600" b="1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(</a:t>
                      </a:r>
                      <a:r>
                        <a:rPr lang="en-US" sz="1600" b="1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bulan</a:t>
                      </a:r>
                      <a:r>
                        <a:rPr lang="en-US" sz="1600" b="1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)</a:t>
                      </a:r>
                      <a:endParaRPr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endParaRPr sz="1600" b="1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*</a:t>
                      </a:r>
                      <a:r>
                        <a:rPr lang="en-US" sz="1600" b="1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tempoh</a:t>
                      </a:r>
                      <a:r>
                        <a:rPr lang="en-US" sz="1600" b="1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projek</a:t>
                      </a:r>
                      <a:r>
                        <a:rPr lang="en-US" sz="1600" b="1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bermula</a:t>
                      </a:r>
                      <a:r>
                        <a:rPr lang="en-US" sz="1600" b="1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daripada</a:t>
                      </a:r>
                      <a:r>
                        <a:rPr lang="en-US" sz="1600" b="1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600" b="1" i="1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Kick-Off</a:t>
                      </a:r>
                      <a:r>
                        <a:rPr lang="en-US" sz="1600" b="1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/ SST</a:t>
                      </a:r>
                      <a:endParaRPr sz="1600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xx</a:t>
                      </a:r>
                      <a:endParaRPr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Bulan</a:t>
                      </a:r>
                      <a:r>
                        <a:rPr lang="en-US" sz="160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/</a:t>
                      </a:r>
                      <a:r>
                        <a:rPr lang="en-US" sz="1600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Tahun</a:t>
                      </a:r>
                      <a:r>
                        <a:rPr lang="en-US" sz="160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jangka</a:t>
                      </a:r>
                      <a:r>
                        <a:rPr lang="en-US" sz="160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mula</a:t>
                      </a:r>
                      <a:r>
                        <a:rPr lang="en-US" sz="160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: xx   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	</a:t>
                      </a:r>
                      <a:endParaRPr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600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Bulan</a:t>
                      </a:r>
                      <a:r>
                        <a:rPr lang="en-US" sz="160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/</a:t>
                      </a:r>
                      <a:r>
                        <a:rPr lang="en-US" sz="1600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Tahun</a:t>
                      </a:r>
                      <a:r>
                        <a:rPr lang="en-US" sz="160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jangka</a:t>
                      </a:r>
                      <a:r>
                        <a:rPr lang="en-US" sz="160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akhir</a:t>
                      </a:r>
                      <a:r>
                        <a:rPr lang="en-US" sz="160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: xx  </a:t>
                      </a:r>
                      <a:r>
                        <a:rPr lang="en-US" sz="1600" dirty="0" err="1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  <a:latin typeface="Arial"/>
                          <a:ea typeface="Arial"/>
                          <a:cs typeface="Arial"/>
                          <a:sym typeface="Arial"/>
                        </a:rPr>
                        <a:t>Perlu</a:t>
                      </a:r>
                      <a:r>
                        <a:rPr lang="en-US" sz="1600" dirty="0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  <a:latin typeface="Arial"/>
                          <a:ea typeface="Arial"/>
                          <a:cs typeface="Arial"/>
                          <a:sym typeface="Arial"/>
                        </a:rPr>
                        <a:t> di </a:t>
                      </a:r>
                      <a:r>
                        <a:rPr lang="en-US" sz="1600" dirty="0" err="1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  <a:latin typeface="Arial"/>
                          <a:ea typeface="Arial"/>
                          <a:cs typeface="Arial"/>
                          <a:sym typeface="Arial"/>
                        </a:rPr>
                        <a:t>isi</a:t>
                      </a:r>
                      <a:r>
                        <a:rPr lang="en-US" sz="1600" dirty="0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  <a:latin typeface="Arial"/>
                          <a:ea typeface="Arial"/>
                          <a:cs typeface="Arial"/>
                          <a:sym typeface="Arial"/>
                        </a:rPr>
                        <a:t> oleh </a:t>
                      </a:r>
                      <a:r>
                        <a:rPr lang="en-US" sz="1600" dirty="0" err="1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  <a:latin typeface="Arial"/>
                          <a:ea typeface="Arial"/>
                          <a:cs typeface="Arial"/>
                          <a:sym typeface="Arial"/>
                        </a:rPr>
                        <a:t>pemohon</a:t>
                      </a:r>
                      <a:endParaRPr lang="en-US" sz="1600" dirty="0">
                        <a:solidFill>
                          <a:schemeClr val="dk1"/>
                        </a:solidFill>
                        <a:highlight>
                          <a:srgbClr val="FFFF00"/>
                        </a:highlight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07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Anggaran Kos Keseluruhan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(termasuk 6% SST / TDA (1%))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RM xx  </a:t>
                      </a:r>
                      <a:r>
                        <a:rPr lang="en-US" sz="1600" dirty="0" err="1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  <a:latin typeface="Arial"/>
                          <a:ea typeface="Arial"/>
                          <a:cs typeface="Arial"/>
                          <a:sym typeface="Arial"/>
                        </a:rPr>
                        <a:t>Perlu</a:t>
                      </a:r>
                      <a:r>
                        <a:rPr lang="en-US" sz="1600" dirty="0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  <a:latin typeface="Arial"/>
                          <a:ea typeface="Arial"/>
                          <a:cs typeface="Arial"/>
                          <a:sym typeface="Arial"/>
                        </a:rPr>
                        <a:t> di </a:t>
                      </a:r>
                      <a:r>
                        <a:rPr lang="en-US" sz="1600" dirty="0" err="1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  <a:latin typeface="Arial"/>
                          <a:ea typeface="Arial"/>
                          <a:cs typeface="Arial"/>
                          <a:sym typeface="Arial"/>
                        </a:rPr>
                        <a:t>isi</a:t>
                      </a:r>
                      <a:r>
                        <a:rPr lang="en-US" sz="1600" dirty="0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  <a:latin typeface="Arial"/>
                          <a:ea typeface="Arial"/>
                          <a:cs typeface="Arial"/>
                          <a:sym typeface="Arial"/>
                        </a:rPr>
                        <a:t> oleh </a:t>
                      </a:r>
                      <a:r>
                        <a:rPr lang="en-US" sz="1600" dirty="0" err="1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  <a:latin typeface="Arial"/>
                          <a:ea typeface="Arial"/>
                          <a:cs typeface="Arial"/>
                          <a:sym typeface="Arial"/>
                        </a:rPr>
                        <a:t>pemohon</a:t>
                      </a:r>
                      <a:endParaRPr lang="en-US" sz="1600" dirty="0">
                        <a:solidFill>
                          <a:schemeClr val="dk1"/>
                        </a:solidFill>
                        <a:highlight>
                          <a:srgbClr val="FFFF00"/>
                        </a:highlight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83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Kaedah Perolehan</a:t>
                      </a:r>
                      <a:endParaRPr sz="1600" b="1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 err="1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  <a:latin typeface="Arial"/>
                          <a:ea typeface="Arial"/>
                          <a:cs typeface="Arial"/>
                          <a:sym typeface="Arial"/>
                        </a:rPr>
                        <a:t>Perlu</a:t>
                      </a:r>
                      <a:r>
                        <a:rPr lang="en-US" sz="1600" dirty="0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  <a:latin typeface="Arial"/>
                          <a:ea typeface="Arial"/>
                          <a:cs typeface="Arial"/>
                          <a:sym typeface="Arial"/>
                        </a:rPr>
                        <a:t> di </a:t>
                      </a:r>
                      <a:r>
                        <a:rPr lang="en-US" sz="1600" dirty="0" err="1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  <a:latin typeface="Arial"/>
                          <a:ea typeface="Arial"/>
                          <a:cs typeface="Arial"/>
                          <a:sym typeface="Arial"/>
                        </a:rPr>
                        <a:t>isi</a:t>
                      </a:r>
                      <a:r>
                        <a:rPr lang="en-US" sz="1600" dirty="0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  <a:latin typeface="Arial"/>
                          <a:ea typeface="Arial"/>
                          <a:cs typeface="Arial"/>
                          <a:sym typeface="Arial"/>
                        </a:rPr>
                        <a:t> oleh </a:t>
                      </a:r>
                      <a:r>
                        <a:rPr lang="en-US" sz="1600" dirty="0" err="1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  <a:latin typeface="Arial"/>
                          <a:ea typeface="Arial"/>
                          <a:cs typeface="Arial"/>
                          <a:sym typeface="Arial"/>
                        </a:rPr>
                        <a:t>pemohon</a:t>
                      </a:r>
                      <a:endParaRPr sz="1600" dirty="0">
                        <a:solidFill>
                          <a:schemeClr val="dk1"/>
                        </a:solidFill>
                        <a:highlight>
                          <a:srgbClr val="FFFF00"/>
                        </a:highlight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56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Sumber </a:t>
                      </a:r>
                      <a:r>
                        <a:rPr lang="en-US" sz="1600" b="1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Peruntukan</a:t>
                      </a:r>
                      <a:endParaRPr sz="1600" b="1" dirty="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Belanja</a:t>
                      </a:r>
                      <a:r>
                        <a:rPr lang="en-US" sz="160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Mengurus</a:t>
                      </a:r>
                      <a:endParaRPr sz="1600" strike="sngStrik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12" name="Google Shape;112;p3"/>
          <p:cNvSpPr txBox="1"/>
          <p:nvPr/>
        </p:nvSpPr>
        <p:spPr>
          <a:xfrm>
            <a:off x="288757" y="123302"/>
            <a:ext cx="9045101" cy="504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A. PROFIL PROJEK</a:t>
            </a:r>
            <a:endParaRPr sz="2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9" name="Google Shape;119;p4"/>
          <p:cNvGraphicFramePr/>
          <p:nvPr>
            <p:extLst>
              <p:ext uri="{D42A27DB-BD31-4B8C-83A1-F6EECF244321}">
                <p14:modId xmlns:p14="http://schemas.microsoft.com/office/powerpoint/2010/main" val="1443125317"/>
              </p:ext>
            </p:extLst>
          </p:nvPr>
        </p:nvGraphicFramePr>
        <p:xfrm>
          <a:off x="259883" y="852192"/>
          <a:ext cx="11454075" cy="3297455"/>
        </p:xfrm>
        <a:graphic>
          <a:graphicData uri="http://schemas.openxmlformats.org/drawingml/2006/table">
            <a:tbl>
              <a:tblPr firstCol="1" bandRow="1">
                <a:noFill/>
                <a:tableStyleId>{A2D21F06-C25D-4197-9128-4896757EE25A}</a:tableStyleId>
              </a:tblPr>
              <a:tblGrid>
                <a:gridCol w="500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7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80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8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i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Critical Success Factor</a:t>
                      </a:r>
                      <a:endParaRPr sz="1600" b="1" i="1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 err="1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  <a:latin typeface="Arial"/>
                          <a:ea typeface="Arial"/>
                          <a:cs typeface="Arial"/>
                          <a:sym typeface="Arial"/>
                        </a:rPr>
                        <a:t>Perlu</a:t>
                      </a:r>
                      <a:r>
                        <a:rPr lang="en-US" sz="1600" dirty="0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  <a:latin typeface="Arial"/>
                          <a:ea typeface="Arial"/>
                          <a:cs typeface="Arial"/>
                          <a:sym typeface="Arial"/>
                        </a:rPr>
                        <a:t> di </a:t>
                      </a:r>
                      <a:r>
                        <a:rPr lang="en-US" sz="1600" dirty="0" err="1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  <a:latin typeface="Arial"/>
                          <a:ea typeface="Arial"/>
                          <a:cs typeface="Arial"/>
                          <a:sym typeface="Arial"/>
                        </a:rPr>
                        <a:t>isi</a:t>
                      </a:r>
                      <a:r>
                        <a:rPr lang="en-US" sz="1600" dirty="0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  <a:latin typeface="Arial"/>
                          <a:ea typeface="Arial"/>
                          <a:cs typeface="Arial"/>
                          <a:sym typeface="Arial"/>
                        </a:rPr>
                        <a:t> oleh </a:t>
                      </a:r>
                      <a:r>
                        <a:rPr lang="en-US" sz="1600" dirty="0" err="1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  <a:latin typeface="Arial"/>
                          <a:ea typeface="Arial"/>
                          <a:cs typeface="Arial"/>
                          <a:sym typeface="Arial"/>
                        </a:rPr>
                        <a:t>pemohon</a:t>
                      </a:r>
                      <a:endParaRPr lang="en-US" sz="1600" dirty="0">
                        <a:solidFill>
                          <a:schemeClr val="dk1"/>
                        </a:solidFill>
                        <a:highlight>
                          <a:srgbClr val="FFFF00"/>
                        </a:highlight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0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Perkhidmatan / Aplikasi Gunasama (Shared Services) sedia ada di agensi</a:t>
                      </a:r>
                      <a:endParaRPr sz="1600" b="1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 err="1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  <a:latin typeface="Arial"/>
                          <a:ea typeface="Arial"/>
                          <a:cs typeface="Arial"/>
                          <a:sym typeface="Arial"/>
                        </a:rPr>
                        <a:t>Perlu</a:t>
                      </a:r>
                      <a:r>
                        <a:rPr lang="en-US" sz="1600" dirty="0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  <a:latin typeface="Arial"/>
                          <a:ea typeface="Arial"/>
                          <a:cs typeface="Arial"/>
                          <a:sym typeface="Arial"/>
                        </a:rPr>
                        <a:t> di </a:t>
                      </a:r>
                      <a:r>
                        <a:rPr lang="en-US" sz="1600" dirty="0" err="1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  <a:latin typeface="Arial"/>
                          <a:ea typeface="Arial"/>
                          <a:cs typeface="Arial"/>
                          <a:sym typeface="Arial"/>
                        </a:rPr>
                        <a:t>isi</a:t>
                      </a:r>
                      <a:r>
                        <a:rPr lang="en-US" sz="1600" dirty="0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  <a:latin typeface="Arial"/>
                          <a:ea typeface="Arial"/>
                          <a:cs typeface="Arial"/>
                          <a:sym typeface="Arial"/>
                        </a:rPr>
                        <a:t> oleh </a:t>
                      </a:r>
                      <a:r>
                        <a:rPr lang="en-US" sz="1600" dirty="0" err="1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  <a:latin typeface="Arial"/>
                          <a:ea typeface="Arial"/>
                          <a:cs typeface="Arial"/>
                          <a:sym typeface="Arial"/>
                        </a:rPr>
                        <a:t>pemohon</a:t>
                      </a:r>
                      <a:endParaRPr lang="en-US" sz="1600" dirty="0">
                        <a:solidFill>
                          <a:schemeClr val="dk1"/>
                        </a:solidFill>
                        <a:highlight>
                          <a:srgbClr val="FFFF00"/>
                        </a:highlight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2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11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Dokumen</a:t>
                      </a:r>
                      <a:r>
                        <a:rPr lang="en-US" sz="1600" b="1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yang </a:t>
                      </a:r>
                      <a:r>
                        <a:rPr lang="en-US" sz="1600" b="1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Menyokong</a:t>
                      </a:r>
                      <a:r>
                        <a:rPr lang="en-US" sz="1600" b="1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600" b="1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Permohonan</a:t>
                      </a:r>
                      <a:endParaRPr sz="1600" b="1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(link </a:t>
                      </a:r>
                      <a:r>
                        <a:rPr lang="en-US" sz="1600" b="1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kan</a:t>
                      </a:r>
                      <a:r>
                        <a:rPr lang="en-US" sz="1600" b="1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kepada</a:t>
                      </a:r>
                      <a:r>
                        <a:rPr lang="en-US" sz="1600" b="1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dokumen</a:t>
                      </a:r>
                      <a:r>
                        <a:rPr lang="en-US" sz="1600" b="1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berkenaan</a:t>
                      </a:r>
                      <a:r>
                        <a:rPr lang="en-US" sz="1600" b="1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)</a:t>
                      </a:r>
                      <a:endParaRPr sz="1600" b="1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Tarikh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kelulusan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peruntukan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: </a:t>
                      </a:r>
                      <a:r>
                        <a:rPr lang="en-US" sz="1600" dirty="0" err="1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  <a:latin typeface="Arial"/>
                          <a:ea typeface="Arial"/>
                          <a:cs typeface="Arial"/>
                          <a:sym typeface="Arial"/>
                        </a:rPr>
                        <a:t>Perlu</a:t>
                      </a:r>
                      <a:r>
                        <a:rPr lang="en-US" sz="1600" dirty="0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  <a:latin typeface="Arial"/>
                          <a:ea typeface="Arial"/>
                          <a:cs typeface="Arial"/>
                          <a:sym typeface="Arial"/>
                        </a:rPr>
                        <a:t> di </a:t>
                      </a:r>
                      <a:r>
                        <a:rPr lang="en-US" sz="1600" dirty="0" err="1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  <a:latin typeface="Arial"/>
                          <a:ea typeface="Arial"/>
                          <a:cs typeface="Arial"/>
                          <a:sym typeface="Arial"/>
                        </a:rPr>
                        <a:t>isi</a:t>
                      </a:r>
                      <a:r>
                        <a:rPr lang="en-US" sz="1600" dirty="0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  <a:latin typeface="Arial"/>
                          <a:ea typeface="Arial"/>
                          <a:cs typeface="Arial"/>
                          <a:sym typeface="Arial"/>
                        </a:rPr>
                        <a:t> oleh </a:t>
                      </a:r>
                      <a:r>
                        <a:rPr lang="en-US" sz="1600" dirty="0" err="1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  <a:latin typeface="Arial"/>
                          <a:ea typeface="Arial"/>
                          <a:cs typeface="Arial"/>
                          <a:sym typeface="Arial"/>
                        </a:rPr>
                        <a:t>pemohon</a:t>
                      </a:r>
                      <a:endParaRPr lang="en-US" sz="1600" dirty="0">
                        <a:solidFill>
                          <a:schemeClr val="dk1"/>
                        </a:solidFill>
                        <a:highlight>
                          <a:srgbClr val="FFFF00"/>
                        </a:highlight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342900" marR="0" lvl="0" indent="-34290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+mj-lt"/>
                        <a:buAutoNum type="arabicPeriod"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dan </a:t>
                      </a:r>
                      <a:r>
                        <a:rPr lang="en-US" sz="1600" u="sng" dirty="0" err="1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  <a:hlinkClick r:id="rId3" action="ppaction://hlinkfile"/>
                        </a:rPr>
                        <a:t>salinan</a:t>
                      </a:r>
                      <a:r>
                        <a:rPr lang="en-US" sz="1600" u="sng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  <a:hlinkClick r:id="rId3" action="ppaction://hlinkfile"/>
                        </a:rPr>
                        <a:t> </a:t>
                      </a:r>
                      <a:r>
                        <a:rPr lang="en-US" sz="1600" u="sng" dirty="0" err="1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  <a:hlinkClick r:id="rId3" action="ppaction://hlinkfile"/>
                        </a:rPr>
                        <a:t>surat</a:t>
                      </a:r>
                      <a:r>
                        <a:rPr lang="en-US" sz="1600" u="sng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  <a:hlinkClick r:id="rId3" action="ppaction://hlinkfile"/>
                        </a:rPr>
                        <a:t> </a:t>
                      </a:r>
                      <a:r>
                        <a:rPr lang="en-US" sz="1600" u="sng" dirty="0" err="1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  <a:hlinkClick r:id="rId3" action="ppaction://hlinkfile"/>
                        </a:rPr>
                        <a:t>kelulusan</a:t>
                      </a:r>
                      <a:r>
                        <a:rPr lang="en-US" sz="1600" u="sng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  <a:hlinkClick r:id="rId3" action="ppaction://hlinkfile"/>
                        </a:rPr>
                        <a:t>.</a:t>
                      </a:r>
                      <a:endParaRPr sz="1600" dirty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342900" marR="0" lvl="0" indent="-34290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+mj-lt"/>
                        <a:buAutoNum type="arabicPeriod"/>
                      </a:pPr>
                      <a:r>
                        <a:rPr lang="en-US" sz="1600" u="sng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  <a:hlinkClick r:id="rId4" action="ppaction://hlinkfile"/>
                        </a:rPr>
                        <a:t>Salinan </a:t>
                      </a:r>
                      <a:r>
                        <a:rPr lang="en-US" sz="1600" u="sng" dirty="0" err="1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  <a:hlinkClick r:id="rId4" action="ppaction://hlinkfile"/>
                        </a:rPr>
                        <a:t>surat</a:t>
                      </a:r>
                      <a:r>
                        <a:rPr lang="en-US" sz="1600" u="sng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  <a:hlinkClick r:id="rId4" action="ppaction://hlinkfile"/>
                        </a:rPr>
                        <a:t> </a:t>
                      </a:r>
                      <a:r>
                        <a:rPr lang="en-US" sz="1600" u="sng" dirty="0" err="1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  <a:hlinkClick r:id="rId4" action="ppaction://hlinkfile"/>
                        </a:rPr>
                        <a:t>kelulusan</a:t>
                      </a:r>
                      <a:r>
                        <a:rPr lang="en-US" sz="1600" u="sng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  <a:hlinkClick r:id="rId4" action="ppaction://hlinkfile"/>
                        </a:rPr>
                        <a:t> JPICT </a:t>
                      </a:r>
                      <a:r>
                        <a:rPr lang="en-US" sz="1600" u="sng" dirty="0" err="1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  <a:hlinkClick r:id="rId4" action="ppaction://hlinkfile"/>
                        </a:rPr>
                        <a:t>Agensi</a:t>
                      </a:r>
                      <a:r>
                        <a:rPr lang="en-US" sz="1600" u="sng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  <a:hlinkClick r:id="rId4" action="ppaction://hlinkfile"/>
                        </a:rPr>
                        <a:t>.</a:t>
                      </a:r>
                      <a:endParaRPr lang="en-US" sz="1600" u="none" dirty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342900" marR="0" lvl="0" indent="-34290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+mj-lt"/>
                        <a:buAutoNum type="arabicPeriod"/>
                      </a:pPr>
                      <a:r>
                        <a:rPr lang="en-US" sz="1600" strike="noStrike" dirty="0" err="1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Punca</a:t>
                      </a:r>
                      <a:r>
                        <a:rPr lang="en-US" sz="1600" strike="noStrike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600" strike="noStrike" dirty="0" err="1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kuasa</a:t>
                      </a:r>
                      <a:r>
                        <a:rPr lang="en-US" sz="1600" strike="noStrike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/</a:t>
                      </a:r>
                      <a:r>
                        <a:rPr lang="en-US" sz="1600" strike="noStrike" dirty="0" err="1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Mandat</a:t>
                      </a:r>
                      <a:r>
                        <a:rPr lang="en-US" sz="1600" strike="noStrike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: Salinan </a:t>
                      </a:r>
                      <a:r>
                        <a:rPr lang="en-US" sz="1600" strike="noStrike" dirty="0" err="1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minit</a:t>
                      </a:r>
                      <a:r>
                        <a:rPr lang="en-US" sz="1600" strike="noStrike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/</a:t>
                      </a:r>
                      <a:r>
                        <a:rPr lang="en-US" sz="1600" strike="noStrike" dirty="0" err="1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surat</a:t>
                      </a:r>
                      <a:r>
                        <a:rPr lang="en-US" sz="1600" strike="noStrike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. (</a:t>
                      </a:r>
                      <a:r>
                        <a:rPr lang="en-US" sz="1600" strike="noStrike" dirty="0" err="1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tidak</a:t>
                      </a:r>
                      <a:r>
                        <a:rPr lang="en-US" sz="1600" strike="noStrike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600" strike="noStrike" dirty="0" err="1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berkenaan</a:t>
                      </a:r>
                      <a:r>
                        <a:rPr lang="en-US" sz="1600" strike="noStrike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)</a:t>
                      </a:r>
                      <a:endParaRPr strike="noStrike" dirty="0">
                        <a:solidFill>
                          <a:schemeClr val="tx1"/>
                        </a:solidFill>
                      </a:endParaRPr>
                    </a:p>
                    <a:p>
                      <a:pPr marL="342900" marR="0" lvl="0" indent="-34290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+mj-lt"/>
                        <a:buAutoNum type="arabicPeriod"/>
                      </a:pPr>
                      <a:r>
                        <a:rPr lang="en-US" sz="1600" u="sng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  <a:hlinkClick r:id="rId5" action="ppaction://hlinkfile"/>
                        </a:rPr>
                        <a:t>Kajian </a:t>
                      </a:r>
                      <a:r>
                        <a:rPr lang="en-US" sz="1600" u="sng" dirty="0" err="1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  <a:hlinkClick r:id="rId5" action="ppaction://hlinkfile"/>
                        </a:rPr>
                        <a:t>pasaran</a:t>
                      </a:r>
                      <a:r>
                        <a:rPr lang="en-US" sz="1600" u="sng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  <a:hlinkClick r:id="rId5" action="ppaction://hlinkfile"/>
                        </a:rPr>
                        <a:t> </a:t>
                      </a:r>
                      <a:r>
                        <a:rPr lang="en-US" sz="1600" u="sng" dirty="0" err="1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  <a:hlinkClick r:id="rId5" action="ppaction://hlinkfile"/>
                        </a:rPr>
                        <a:t>daripada</a:t>
                      </a:r>
                      <a:r>
                        <a:rPr lang="en-US" sz="1600" u="sng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  <a:hlinkClick r:id="rId5" action="ppaction://hlinkfile"/>
                        </a:rPr>
                        <a:t> 4 MSP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atau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600" u="sng" dirty="0" err="1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  <a:hlinkClick r:id="rId6" action="ppaction://hlinkfile"/>
                        </a:rPr>
                        <a:t>surat</a:t>
                      </a:r>
                      <a:r>
                        <a:rPr lang="en-US" sz="1600" u="sng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  <a:hlinkClick r:id="rId6" action="ppaction://hlinkfile"/>
                        </a:rPr>
                        <a:t> </a:t>
                      </a:r>
                      <a:r>
                        <a:rPr lang="en-US" sz="1600" u="sng" dirty="0" err="1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  <a:hlinkClick r:id="rId6" action="ppaction://hlinkfile"/>
                        </a:rPr>
                        <a:t>daripada</a:t>
                      </a:r>
                      <a:r>
                        <a:rPr lang="en-US" sz="1600" u="sng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  <a:hlinkClick r:id="rId6" action="ppaction://hlinkfile"/>
                        </a:rPr>
                        <a:t> </a:t>
                      </a:r>
                      <a:r>
                        <a:rPr lang="en-US" sz="1600" i="1" u="sng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  <a:hlinkClick r:id="rId6" action="ppaction://hlinkfile"/>
                        </a:rPr>
                        <a:t>principal</a:t>
                      </a:r>
                      <a:r>
                        <a:rPr lang="en-US" sz="1600" u="sng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  <a:hlinkClick r:id="rId6" action="ppaction://hlinkfile"/>
                        </a:rPr>
                        <a:t> </a:t>
                      </a:r>
                      <a:r>
                        <a:rPr lang="en-US" sz="1600" u="sng" dirty="0" err="1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  <a:hlinkClick r:id="rId6" action="ppaction://hlinkfile"/>
                        </a:rPr>
                        <a:t>sekiranya</a:t>
                      </a:r>
                      <a:r>
                        <a:rPr lang="en-US" sz="1600" u="sng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  <a:hlinkClick r:id="rId6" action="ppaction://hlinkfile"/>
                        </a:rPr>
                        <a:t> </a:t>
                      </a:r>
                      <a:r>
                        <a:rPr lang="en-US" sz="1600" u="sng" dirty="0" err="1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  <a:hlinkClick r:id="rId6" action="ppaction://hlinkfile"/>
                        </a:rPr>
                        <a:t>pembekal</a:t>
                      </a:r>
                      <a:r>
                        <a:rPr lang="en-US" sz="1600" u="sng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  <a:hlinkClick r:id="rId6" action="ppaction://hlinkfile"/>
                        </a:rPr>
                        <a:t> </a:t>
                      </a:r>
                      <a:r>
                        <a:rPr lang="en-US" sz="1600" u="sng" dirty="0" err="1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  <a:hlinkClick r:id="rId6" action="ppaction://hlinkfile"/>
                        </a:rPr>
                        <a:t>tunggal</a:t>
                      </a:r>
                      <a:endParaRPr lang="en-US" sz="1600" u="none" dirty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342900" marR="0" lvl="0" indent="-34290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+mj-lt"/>
                        <a:buAutoNum type="arabicPeriod"/>
                      </a:pPr>
                      <a:r>
                        <a:rPr lang="en-US" sz="1600" strike="noStrike" dirty="0" err="1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Minit</a:t>
                      </a:r>
                      <a:r>
                        <a:rPr lang="en-US" sz="1600" strike="noStrike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600" strike="noStrike" dirty="0" err="1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perbincangan</a:t>
                      </a:r>
                      <a:r>
                        <a:rPr lang="en-US" sz="1600" strike="noStrike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berkaitan</a:t>
                      </a:r>
                      <a:r>
                        <a:rPr lang="en-US" sz="1600" b="0" i="0" u="none" strike="noStrike" cap="none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. 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0" name="Google Shape;120;p4"/>
          <p:cNvSpPr txBox="1"/>
          <p:nvPr/>
        </p:nvSpPr>
        <p:spPr>
          <a:xfrm>
            <a:off x="259883" y="150780"/>
            <a:ext cx="9766619" cy="701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A. PROFIL PROJEK (sambungan)</a:t>
            </a:r>
            <a:endParaRPr sz="2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"/>
          <p:cNvSpPr txBox="1"/>
          <p:nvPr/>
        </p:nvSpPr>
        <p:spPr>
          <a:xfrm>
            <a:off x="356135" y="205814"/>
            <a:ext cx="9020636" cy="648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B. RINGKASAN PROJEK</a:t>
            </a:r>
            <a:endParaRPr sz="2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5"/>
          <p:cNvSpPr txBox="1"/>
          <p:nvPr/>
        </p:nvSpPr>
        <p:spPr>
          <a:xfrm>
            <a:off x="452387" y="882936"/>
            <a:ext cx="10901413" cy="4923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00050" marR="0" lvl="0" indent="-4000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AutoNum type="arabicPeriod"/>
            </a:pPr>
            <a:r>
              <a:rPr lang="en-US" sz="1400" dirty="0" err="1">
                <a:solidFill>
                  <a:schemeClr val="dk1"/>
                </a:solidFill>
                <a:highlight>
                  <a:srgbClr val="00FFFF"/>
                </a:highlight>
                <a:latin typeface="Arial"/>
                <a:ea typeface="Arial"/>
                <a:cs typeface="Arial"/>
                <a:sym typeface="Arial"/>
              </a:rPr>
              <a:t>Universiti</a:t>
            </a:r>
            <a:r>
              <a:rPr lang="en-US" sz="1400" dirty="0">
                <a:solidFill>
                  <a:schemeClr val="dk1"/>
                </a:solidFill>
                <a:highlight>
                  <a:srgbClr val="00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chemeClr val="dk1"/>
                </a:solidFill>
                <a:highlight>
                  <a:srgbClr val="00FFFF"/>
                </a:highlight>
                <a:latin typeface="Arial"/>
                <a:ea typeface="Arial"/>
                <a:cs typeface="Arial"/>
                <a:sym typeface="Arial"/>
              </a:rPr>
              <a:t>Kebangsaan</a:t>
            </a:r>
            <a:r>
              <a:rPr lang="en-US" sz="1400" dirty="0">
                <a:solidFill>
                  <a:schemeClr val="dk1"/>
                </a:solidFill>
                <a:highlight>
                  <a:srgbClr val="00FFFF"/>
                </a:highlight>
                <a:latin typeface="Arial"/>
                <a:ea typeface="Arial"/>
                <a:cs typeface="Arial"/>
                <a:sym typeface="Arial"/>
              </a:rPr>
              <a:t> Malaysia </a:t>
            </a:r>
            <a:r>
              <a:rPr lang="en-US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bercadang</a:t>
            </a:r>
            <a:r>
              <a:rPr lang="en-US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untuk</a:t>
            </a:r>
            <a:r>
              <a:rPr lang="en-US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membuat</a:t>
            </a:r>
            <a:r>
              <a:rPr lang="en-US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langganan</a:t>
            </a:r>
            <a:r>
              <a:rPr lang="en-US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dirty="0">
                <a:solidFill>
                  <a:schemeClr val="dk1"/>
                </a:solidFill>
                <a:highlight>
                  <a:srgbClr val="00FFFF"/>
                </a:highlight>
                <a:latin typeface="Arial"/>
                <a:ea typeface="Arial"/>
                <a:cs typeface="Arial"/>
                <a:sym typeface="Arial"/>
              </a:rPr>
              <a:t>Google Workspace for Education </a:t>
            </a:r>
            <a:r>
              <a:rPr lang="en-US" sz="1400" dirty="0" err="1">
                <a:solidFill>
                  <a:schemeClr val="dk1"/>
                </a:solidFill>
                <a:highlight>
                  <a:srgbClr val="00FFFF"/>
                </a:highlight>
                <a:latin typeface="Arial"/>
                <a:ea typeface="Arial"/>
                <a:cs typeface="Arial"/>
                <a:sym typeface="Arial"/>
              </a:rPr>
              <a:t>pelan</a:t>
            </a:r>
            <a:r>
              <a:rPr lang="en-US" sz="1400" dirty="0">
                <a:solidFill>
                  <a:schemeClr val="dk1"/>
                </a:solidFill>
                <a:highlight>
                  <a:srgbClr val="00FFFF"/>
                </a:highlight>
                <a:latin typeface="Arial"/>
                <a:ea typeface="Arial"/>
                <a:cs typeface="Arial"/>
                <a:sym typeface="Arial"/>
              </a:rPr>
              <a:t> Teaching and Learning Upgrade </a:t>
            </a:r>
            <a:r>
              <a:rPr lang="en-US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bagi</a:t>
            </a:r>
            <a:r>
              <a:rPr lang="en-US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chemeClr val="dk1"/>
                </a:solidFill>
                <a:highlight>
                  <a:srgbClr val="00FFFF"/>
                </a:highlight>
                <a:latin typeface="Arial"/>
                <a:ea typeface="Arial"/>
                <a:cs typeface="Arial"/>
                <a:sym typeface="Arial"/>
              </a:rPr>
              <a:t>memastikan</a:t>
            </a:r>
            <a:r>
              <a:rPr lang="en-US" sz="1400" dirty="0">
                <a:solidFill>
                  <a:schemeClr val="dk1"/>
                </a:solidFill>
                <a:highlight>
                  <a:srgbClr val="00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chemeClr val="dk1"/>
                </a:solidFill>
                <a:highlight>
                  <a:srgbClr val="00FFFF"/>
                </a:highlight>
                <a:latin typeface="Arial"/>
                <a:ea typeface="Arial"/>
                <a:cs typeface="Arial"/>
                <a:sym typeface="Arial"/>
              </a:rPr>
              <a:t>perkhidmatan</a:t>
            </a:r>
            <a:r>
              <a:rPr lang="en-US" sz="1400" dirty="0">
                <a:solidFill>
                  <a:schemeClr val="dk1"/>
                </a:solidFill>
                <a:highlight>
                  <a:srgbClr val="00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1" dirty="0" err="1">
                <a:solidFill>
                  <a:schemeClr val="dk1"/>
                </a:solidFill>
                <a:highlight>
                  <a:srgbClr val="00FFFF"/>
                </a:highlight>
                <a:latin typeface="Arial"/>
                <a:ea typeface="Arial"/>
                <a:cs typeface="Arial"/>
                <a:sym typeface="Arial"/>
              </a:rPr>
              <a:t>emel</a:t>
            </a:r>
            <a:r>
              <a:rPr lang="en-US" sz="1400" b="1" dirty="0">
                <a:solidFill>
                  <a:schemeClr val="dk1"/>
                </a:solidFill>
                <a:highlight>
                  <a:srgbClr val="00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1" dirty="0" err="1">
                <a:solidFill>
                  <a:schemeClr val="dk1"/>
                </a:solidFill>
                <a:highlight>
                  <a:srgbClr val="00FFFF"/>
                </a:highlight>
                <a:latin typeface="Arial"/>
                <a:ea typeface="Arial"/>
                <a:cs typeface="Arial"/>
                <a:sym typeface="Arial"/>
              </a:rPr>
              <a:t>rasmi</a:t>
            </a:r>
            <a:r>
              <a:rPr lang="en-US" sz="1400" b="1" dirty="0">
                <a:solidFill>
                  <a:schemeClr val="dk1"/>
                </a:solidFill>
                <a:highlight>
                  <a:srgbClr val="00FFFF"/>
                </a:highlight>
                <a:latin typeface="Arial"/>
                <a:ea typeface="Arial"/>
                <a:cs typeface="Arial"/>
                <a:sym typeface="Arial"/>
              </a:rPr>
              <a:t> UKM </a:t>
            </a:r>
            <a:r>
              <a:rPr lang="en-US" sz="1400" dirty="0" err="1">
                <a:solidFill>
                  <a:schemeClr val="dk1"/>
                </a:solidFill>
                <a:highlight>
                  <a:srgbClr val="00FFFF"/>
                </a:highlight>
                <a:latin typeface="Arial"/>
                <a:ea typeface="Arial"/>
                <a:cs typeface="Arial"/>
                <a:sym typeface="Arial"/>
              </a:rPr>
              <a:t>tidak</a:t>
            </a:r>
            <a:r>
              <a:rPr lang="en-US" sz="1400" dirty="0">
                <a:solidFill>
                  <a:schemeClr val="dk1"/>
                </a:solidFill>
                <a:highlight>
                  <a:srgbClr val="00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chemeClr val="dk1"/>
                </a:solidFill>
                <a:highlight>
                  <a:srgbClr val="00FFFF"/>
                </a:highlight>
                <a:latin typeface="Arial"/>
                <a:ea typeface="Arial"/>
                <a:cs typeface="Arial"/>
                <a:sym typeface="Arial"/>
              </a:rPr>
              <a:t>terjejas</a:t>
            </a:r>
            <a:r>
              <a:rPr lang="en-US" sz="1400" dirty="0">
                <a:solidFill>
                  <a:schemeClr val="dk1"/>
                </a:solidFill>
                <a:highlight>
                  <a:srgbClr val="00FFFF"/>
                </a:highlight>
                <a:latin typeface="Arial"/>
                <a:ea typeface="Arial"/>
                <a:cs typeface="Arial"/>
                <a:sym typeface="Arial"/>
              </a:rPr>
              <a:t>.</a:t>
            </a:r>
            <a:endParaRPr sz="1400" dirty="0">
              <a:solidFill>
                <a:schemeClr val="dk1"/>
              </a:solidFill>
              <a:highlight>
                <a:srgbClr val="00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00050" marR="0" lvl="0" indent="-311150" algn="just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R="0" lvl="0" algn="just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</a:pPr>
            <a:r>
              <a:rPr lang="en-US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</a:t>
            </a:r>
            <a:r>
              <a:rPr lang="en-US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Objektif</a:t>
            </a:r>
            <a:r>
              <a:rPr lang="en-US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projek</a:t>
            </a:r>
            <a:r>
              <a:rPr lang="en-US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adalah</a:t>
            </a:r>
            <a:r>
              <a:rPr lang="en-US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: </a:t>
            </a:r>
            <a:endParaRPr sz="1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just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a) </a:t>
            </a:r>
            <a:r>
              <a:rPr lang="en-US" sz="14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Perubahan</a:t>
            </a:r>
            <a:r>
              <a:rPr lang="en-US" sz="1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polisi</a:t>
            </a:r>
            <a:r>
              <a:rPr lang="en-US" sz="1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kapasiti</a:t>
            </a:r>
            <a:r>
              <a:rPr lang="en-US" sz="1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storan</a:t>
            </a:r>
            <a:endParaRPr sz="1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just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Bermula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Julai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2022,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polisi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kapasiti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storan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Google Workspace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percuma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adalah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terhad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kepada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100TB pooled cloud storage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bagi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setiap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domain.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Manakala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kapasiti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penggunaan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semasa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adalah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seperti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jadual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di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bawah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:</a:t>
            </a:r>
            <a:endParaRPr dirty="0"/>
          </a:p>
          <a:p>
            <a:pPr marL="0" marR="0" lvl="0" indent="0" algn="just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just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b) </a:t>
            </a:r>
            <a:r>
              <a:rPr lang="en-US" sz="14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Langganan</a:t>
            </a:r>
            <a:r>
              <a:rPr lang="en-US" sz="1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Google Workspace for Education </a:t>
            </a:r>
            <a:r>
              <a:rPr lang="en-US" sz="14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dapat</a:t>
            </a:r>
            <a:r>
              <a:rPr lang="en-US" sz="1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menampung</a:t>
            </a:r>
            <a:r>
              <a:rPr lang="en-US" sz="1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penggunaan</a:t>
            </a:r>
            <a:r>
              <a:rPr lang="en-US" sz="1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storan</a:t>
            </a:r>
            <a:r>
              <a:rPr lang="en-US" sz="1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semasa</a:t>
            </a:r>
            <a:endParaRPr sz="1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R="0" lvl="0" algn="just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</a:pPr>
            <a:r>
              <a:rPr lang="en-US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 </a:t>
            </a:r>
            <a:r>
              <a:rPr lang="en-US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Skop</a:t>
            </a:r>
            <a:r>
              <a:rPr lang="en-US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projek</a:t>
            </a:r>
            <a:r>
              <a:rPr lang="en-US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ini</a:t>
            </a:r>
            <a:r>
              <a:rPr lang="en-US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merangkumi</a:t>
            </a:r>
            <a:r>
              <a:rPr lang="en-US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langganan</a:t>
            </a:r>
            <a:r>
              <a:rPr lang="en-US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perkhidmatan</a:t>
            </a:r>
            <a:r>
              <a:rPr lang="en-US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cloud </a:t>
            </a:r>
            <a:r>
              <a:rPr lang="en-US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seperti</a:t>
            </a:r>
            <a:r>
              <a:rPr lang="en-US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dirty="0"/>
          </a:p>
          <a:p>
            <a:pPr marL="444500" marR="0" lvl="0" indent="0" algn="just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Perisian</a:t>
            </a:r>
            <a:r>
              <a:rPr lang="en-US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(SaaS)</a:t>
            </a:r>
            <a:endParaRPr lang="en-US" dirty="0"/>
          </a:p>
          <a:p>
            <a:pPr marL="444500" marR="0" lvl="0" indent="0" algn="just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lang="en-US" sz="1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44500" marR="0" lvl="0" indent="-444500" algn="just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4. </a:t>
            </a:r>
            <a:r>
              <a:rPr lang="en-US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Anggaran</a:t>
            </a:r>
            <a:r>
              <a:rPr lang="en-US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penggunaan</a:t>
            </a:r>
            <a:r>
              <a:rPr lang="en-US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dirty="0"/>
          </a:p>
          <a:p>
            <a:pPr marL="857250" lvl="1" indent="-400050" algn="just">
              <a:buClr>
                <a:schemeClr val="tx1"/>
              </a:buClr>
              <a:buSzPct val="100000"/>
              <a:buFont typeface="+mj-lt"/>
              <a:buAutoNum type="alphaLcParenR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Concurrent users : 9,073</a:t>
            </a:r>
          </a:p>
          <a:p>
            <a:pPr marL="857250" lvl="1" indent="-400050" algn="just">
              <a:buClr>
                <a:schemeClr val="tx1"/>
              </a:buClr>
              <a:buSzPct val="100000"/>
              <a:buFont typeface="+mj-lt"/>
              <a:buAutoNum type="alphaLcParenR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Concurrent sessions : -</a:t>
            </a:r>
          </a:p>
          <a:p>
            <a:pPr marL="857250" lvl="1" indent="-400050" algn="just">
              <a:buClr>
                <a:schemeClr val="tx1"/>
              </a:buClr>
              <a:buSzPct val="100000"/>
              <a:buFont typeface="+mj-lt"/>
              <a:buAutoNum type="alphaLcParenR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Peak bandwidth utilization : -</a:t>
            </a:r>
          </a:p>
          <a:p>
            <a:pPr marL="344488" marR="0" lvl="0" indent="0" algn="just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dirty="0"/>
          </a:p>
          <a:p>
            <a:pPr marL="0" marR="0" lvl="0" indent="0" algn="r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22"/>
              <a:buFont typeface="Arial"/>
              <a:buNone/>
            </a:pPr>
            <a:r>
              <a:rPr lang="en-US" sz="1400" b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Diatas</a:t>
            </a:r>
            <a:r>
              <a:rPr lang="en-US" sz="14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adalah</a:t>
            </a:r>
            <a:r>
              <a:rPr lang="en-US" sz="14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contoh</a:t>
            </a:r>
            <a:r>
              <a:rPr lang="en-US" sz="14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1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r">
              <a:spcBef>
                <a:spcPts val="280"/>
              </a:spcBef>
              <a:buClr>
                <a:schemeClr val="accent1"/>
              </a:buClr>
              <a:buSzPts val="1022"/>
            </a:pPr>
            <a:r>
              <a:rPr lang="en-US" dirty="0" err="1">
                <a:solidFill>
                  <a:schemeClr val="dk1"/>
                </a:solidFill>
                <a:highlight>
                  <a:srgbClr val="FFFF00"/>
                </a:highlight>
              </a:rPr>
              <a:t>Perlu</a:t>
            </a:r>
            <a:r>
              <a:rPr lang="en-US" dirty="0">
                <a:solidFill>
                  <a:schemeClr val="dk1"/>
                </a:solidFill>
                <a:highlight>
                  <a:srgbClr val="FFFF00"/>
                </a:highlight>
              </a:rPr>
              <a:t> di </a:t>
            </a:r>
            <a:r>
              <a:rPr lang="en-US" dirty="0" err="1">
                <a:solidFill>
                  <a:schemeClr val="dk1"/>
                </a:solidFill>
                <a:highlight>
                  <a:srgbClr val="FFFF00"/>
                </a:highlight>
              </a:rPr>
              <a:t>isi</a:t>
            </a:r>
            <a:r>
              <a:rPr lang="en-US" dirty="0">
                <a:solidFill>
                  <a:schemeClr val="dk1"/>
                </a:solidFill>
                <a:highlight>
                  <a:srgbClr val="FFFF00"/>
                </a:highlight>
              </a:rPr>
              <a:t> oleh </a:t>
            </a:r>
            <a:r>
              <a:rPr lang="en-US" dirty="0" err="1">
                <a:solidFill>
                  <a:schemeClr val="dk1"/>
                </a:solidFill>
                <a:highlight>
                  <a:srgbClr val="FFFF00"/>
                </a:highlight>
              </a:rPr>
              <a:t>pemohon</a:t>
            </a:r>
            <a:endParaRPr lang="en-US" dirty="0">
              <a:solidFill>
                <a:schemeClr val="dk1"/>
              </a:solidFill>
              <a:highlight>
                <a:srgbClr val="FFFF00"/>
              </a:highlight>
            </a:endParaRPr>
          </a:p>
          <a:p>
            <a:pPr marL="0" marR="0" lvl="0" indent="0" algn="r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22"/>
              <a:buFont typeface="Arial"/>
              <a:buNone/>
            </a:pPr>
            <a:endParaRPr sz="1400" b="1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22"/>
              <a:buFont typeface="Arial"/>
              <a:buNone/>
            </a:pPr>
            <a:endParaRPr sz="1400" b="1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22"/>
              <a:buFont typeface="Arial"/>
              <a:buNone/>
            </a:pPr>
            <a:endParaRPr sz="1400" b="1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22"/>
              <a:buFont typeface="Arial"/>
              <a:buNone/>
            </a:pPr>
            <a:endParaRPr sz="1400" b="1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22"/>
              <a:buFont typeface="Arial"/>
              <a:buNone/>
            </a:pPr>
            <a:r>
              <a:rPr lang="en-US" sz="14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r>
              <a:rPr lang="en-US" sz="1400" b="1" i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delete</a:t>
            </a:r>
            <a:r>
              <a:rPr lang="en-US" sz="14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yang </a:t>
            </a:r>
            <a:r>
              <a:rPr lang="en-US" sz="1400" b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tidak</a:t>
            </a:r>
            <a:r>
              <a:rPr lang="en-US" sz="14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berkaitan</a:t>
            </a:r>
            <a:endParaRPr sz="1400" b="1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22"/>
              <a:buFont typeface="Arial"/>
              <a:buNone/>
            </a:pPr>
            <a:endParaRPr sz="140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5"/>
          <p:cNvSpPr txBox="1">
            <a:spLocks noGrp="1"/>
          </p:cNvSpPr>
          <p:nvPr>
            <p:ph type="sldNum" idx="12"/>
          </p:nvPr>
        </p:nvSpPr>
        <p:spPr>
          <a:xfrm>
            <a:off x="5650583" y="34737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 dirty="0"/>
          </a:p>
        </p:txBody>
      </p:sp>
      <p:graphicFrame>
        <p:nvGraphicFramePr>
          <p:cNvPr id="130" name="Google Shape;130;p5"/>
          <p:cNvGraphicFramePr/>
          <p:nvPr/>
        </p:nvGraphicFramePr>
        <p:xfrm>
          <a:off x="1037110" y="2695805"/>
          <a:ext cx="5087975" cy="821115"/>
        </p:xfrm>
        <a:graphic>
          <a:graphicData uri="http://schemas.openxmlformats.org/drawingml/2006/table">
            <a:tbl>
              <a:tblPr firstRow="1" bandRow="1">
                <a:noFill/>
                <a:tableStyleId>{4DF762A8-7A92-427B-BD2E-B51CAA6AA173}</a:tableStyleId>
              </a:tblPr>
              <a:tblGrid>
                <a:gridCol w="163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0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98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6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DOMAIN</a:t>
                      </a:r>
                      <a:endParaRPr sz="11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solidFill>
                      <a:srgbClr val="ADAD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AKAUN SEMASA</a:t>
                      </a:r>
                      <a:endParaRPr sz="11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solidFill>
                      <a:srgbClr val="ADAD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KAPASITI SEMASA (TB)</a:t>
                      </a:r>
                      <a:endParaRPr sz="11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solidFill>
                      <a:srgbClr val="ADAD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2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@ukm.edu.my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9,073</a:t>
                      </a:r>
                      <a:endParaRPr sz="1100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301.98</a:t>
                      </a:r>
                      <a:endParaRPr sz="11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5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@siswa.ukm.edu.my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69,024</a:t>
                      </a:r>
                      <a:endParaRPr sz="11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349.26</a:t>
                      </a:r>
                      <a:endParaRPr sz="1100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5" name="Google Shape;135;p6"/>
          <p:cNvGraphicFramePr/>
          <p:nvPr>
            <p:extLst>
              <p:ext uri="{D42A27DB-BD31-4B8C-83A1-F6EECF244321}">
                <p14:modId xmlns:p14="http://schemas.microsoft.com/office/powerpoint/2010/main" val="4237856017"/>
              </p:ext>
            </p:extLst>
          </p:nvPr>
        </p:nvGraphicFramePr>
        <p:xfrm>
          <a:off x="413468" y="1056795"/>
          <a:ext cx="11314725" cy="3718590"/>
        </p:xfrm>
        <a:graphic>
          <a:graphicData uri="http://schemas.openxmlformats.org/drawingml/2006/table">
            <a:tbl>
              <a:tblPr firstRow="1" bandRow="1">
                <a:noFill/>
                <a:tableStyleId>{A2D21F06-C25D-4197-9128-4896757EE25A}</a:tableStyleId>
              </a:tblPr>
              <a:tblGrid>
                <a:gridCol w="625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84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69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3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BIL. 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PERNYATAAN MASALAH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JUSTIFIKASI / RASIONAL 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IMPLIKASI JIKA TIDAK DILAKSANAKAN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Bermula</a:t>
                      </a:r>
                      <a:r>
                        <a:rPr lang="en-US" sz="140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Julai</a:t>
                      </a:r>
                      <a:r>
                        <a:rPr lang="en-US" sz="140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2022, </a:t>
                      </a:r>
                      <a:r>
                        <a:rPr lang="en-US" sz="1400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terdapat</a:t>
                      </a:r>
                      <a:r>
                        <a:rPr lang="en-US" sz="140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perubahan</a:t>
                      </a:r>
                      <a:r>
                        <a:rPr lang="en-US" sz="140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besar</a:t>
                      </a:r>
                      <a:r>
                        <a:rPr lang="en-US" sz="140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dalam</a:t>
                      </a:r>
                      <a:r>
                        <a:rPr lang="en-US" sz="140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polisi</a:t>
                      </a:r>
                      <a:r>
                        <a:rPr lang="en-US" sz="140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baru</a:t>
                      </a:r>
                      <a:r>
                        <a:rPr lang="en-US" sz="140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Google Workspace for Education Fundamentals yang </a:t>
                      </a:r>
                      <a:r>
                        <a:rPr lang="en-US" sz="1400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akan</a:t>
                      </a:r>
                      <a:r>
                        <a:rPr lang="en-US" sz="140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memberi</a:t>
                      </a:r>
                      <a:r>
                        <a:rPr lang="en-US" sz="140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impak</a:t>
                      </a:r>
                      <a:r>
                        <a:rPr lang="en-US" sz="140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kepada</a:t>
                      </a:r>
                      <a:r>
                        <a:rPr lang="en-US" sz="140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penggunaan</a:t>
                      </a:r>
                      <a:r>
                        <a:rPr lang="en-US" sz="140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semasa</a:t>
                      </a:r>
                      <a:r>
                        <a:rPr lang="en-US" sz="140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akaun</a:t>
                      </a:r>
                      <a:r>
                        <a:rPr lang="en-US" sz="140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Google di UKM.</a:t>
                      </a:r>
                      <a:endParaRPr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Perubahan</a:t>
                      </a:r>
                      <a:r>
                        <a:rPr lang="en-US" sz="140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polisi</a:t>
                      </a:r>
                      <a:r>
                        <a:rPr lang="en-US" sz="140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kapasiti</a:t>
                      </a:r>
                      <a:r>
                        <a:rPr lang="en-US" sz="140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terhad</a:t>
                      </a:r>
                      <a:r>
                        <a:rPr lang="en-US" sz="140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kepada</a:t>
                      </a:r>
                      <a:r>
                        <a:rPr lang="en-US" sz="140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100TB </a:t>
                      </a:r>
                      <a:r>
                        <a:rPr lang="en-US" sz="1400" i="1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pooled cloud storage</a:t>
                      </a:r>
                      <a:r>
                        <a:rPr lang="en-US" sz="140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bagi</a:t>
                      </a:r>
                      <a:r>
                        <a:rPr lang="en-US" sz="140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setiap</a:t>
                      </a:r>
                      <a:r>
                        <a:rPr lang="en-US" sz="140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domain</a:t>
                      </a:r>
                      <a:endParaRPr sz="1200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Bagi</a:t>
                      </a:r>
                      <a:r>
                        <a:rPr lang="en-US" sz="140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memastikan</a:t>
                      </a:r>
                      <a:r>
                        <a:rPr lang="en-US" sz="140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perkhidmatan</a:t>
                      </a:r>
                      <a:r>
                        <a:rPr lang="en-US" sz="140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emel</a:t>
                      </a:r>
                      <a:r>
                        <a:rPr lang="en-US" sz="140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rasmi</a:t>
                      </a:r>
                      <a:r>
                        <a:rPr lang="en-US" sz="140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UKM </a:t>
                      </a:r>
                      <a:r>
                        <a:rPr lang="en-US" sz="1400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tidak</a:t>
                      </a:r>
                      <a:r>
                        <a:rPr lang="en-US" sz="140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terjejas</a:t>
                      </a:r>
                      <a:r>
                        <a:rPr lang="en-US" sz="140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selepas</a:t>
                      </a:r>
                      <a:r>
                        <a:rPr lang="en-US" sz="140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Julai</a:t>
                      </a:r>
                      <a:r>
                        <a:rPr lang="en-US" sz="140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2022</a:t>
                      </a:r>
                      <a:endParaRPr sz="1400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Fungsi emel UKM akan terjejas. Kakitangan UKM tidak boleh menghantar dan menerima emel menggunakan domain @ukm.edu.my.  </a:t>
                      </a:r>
                      <a:endParaRPr sz="14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2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Langganan</a:t>
                      </a:r>
                      <a:r>
                        <a:rPr lang="en-US" sz="14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40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percuma</a:t>
                      </a:r>
                      <a:r>
                        <a:rPr lang="en-US" sz="14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40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sedia</a:t>
                      </a:r>
                      <a:r>
                        <a:rPr lang="en-US" sz="14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40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ada</a:t>
                      </a:r>
                      <a:r>
                        <a:rPr lang="en-US" sz="14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40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tidak</a:t>
                      </a:r>
                      <a:r>
                        <a:rPr lang="en-US" sz="14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40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dapat</a:t>
                      </a:r>
                      <a:r>
                        <a:rPr lang="en-US" sz="14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40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menampung</a:t>
                      </a:r>
                      <a:r>
                        <a:rPr lang="en-US" sz="14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40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keperluan</a:t>
                      </a:r>
                      <a:r>
                        <a:rPr lang="en-US" sz="14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40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kemudahan</a:t>
                      </a:r>
                      <a:r>
                        <a:rPr lang="en-US" sz="14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40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perkhidmatan</a:t>
                      </a:r>
                      <a:r>
                        <a:rPr lang="en-US" sz="14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Google Workspace </a:t>
                      </a:r>
                      <a:r>
                        <a:rPr lang="en-US" sz="140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dengan</a:t>
                      </a:r>
                      <a:r>
                        <a:rPr lang="en-US" sz="14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40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jumlah</a:t>
                      </a:r>
                      <a:r>
                        <a:rPr lang="en-US" sz="14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40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bilangan</a:t>
                      </a:r>
                      <a:r>
                        <a:rPr lang="en-US" sz="14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40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kakitangan</a:t>
                      </a:r>
                      <a:r>
                        <a:rPr lang="en-US" sz="14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40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sedia</a:t>
                      </a:r>
                      <a:r>
                        <a:rPr lang="en-US" sz="14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40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ada</a:t>
                      </a:r>
                      <a:r>
                        <a:rPr lang="en-US" sz="14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di UKM</a:t>
                      </a:r>
                      <a:endParaRPr sz="1400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2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Implikasi</a:t>
                      </a:r>
                      <a:r>
                        <a:rPr lang="en-US" sz="14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40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besar</a:t>
                      </a:r>
                      <a:r>
                        <a:rPr lang="en-US" sz="14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40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sekiranya</a:t>
                      </a:r>
                      <a:r>
                        <a:rPr lang="en-US" sz="14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40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storan</a:t>
                      </a:r>
                      <a:r>
                        <a:rPr lang="en-US" sz="14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40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melebihi</a:t>
                      </a:r>
                      <a:r>
                        <a:rPr lang="en-US" sz="14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had </a:t>
                      </a:r>
                      <a:r>
                        <a:rPr lang="en-US" sz="140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percuma</a:t>
                      </a:r>
                      <a:r>
                        <a:rPr lang="en-US" sz="14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40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dan</a:t>
                      </a:r>
                      <a:r>
                        <a:rPr lang="en-US" sz="14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40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tidak</a:t>
                      </a:r>
                      <a:r>
                        <a:rPr lang="en-US" sz="14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40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dinaiktaraf</a:t>
                      </a:r>
                      <a:r>
                        <a:rPr lang="en-US" sz="14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40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adalah</a:t>
                      </a:r>
                      <a:r>
                        <a:rPr lang="en-US" sz="14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:</a:t>
                      </a:r>
                      <a:endParaRPr dirty="0"/>
                    </a:p>
                    <a:p>
                      <a:pPr marL="233363" marR="0" lvl="0" indent="-233363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AutoNum type="alphaLcPeriod"/>
                      </a:pPr>
                      <a:r>
                        <a:rPr lang="en-US" sz="1400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Tidak</a:t>
                      </a:r>
                      <a:r>
                        <a:rPr lang="en-US" sz="140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boleh</a:t>
                      </a:r>
                      <a:r>
                        <a:rPr lang="en-US" sz="140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menghantar</a:t>
                      </a:r>
                      <a:r>
                        <a:rPr lang="en-US" sz="140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dan</a:t>
                      </a:r>
                      <a:r>
                        <a:rPr lang="en-US" sz="140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menerima</a:t>
                      </a:r>
                      <a:r>
                        <a:rPr lang="en-US" sz="140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emel</a:t>
                      </a:r>
                      <a:endParaRPr sz="1400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233363" marR="0" lvl="0" indent="-233363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AutoNum type="alphaLcPeriod"/>
                      </a:pPr>
                      <a:r>
                        <a:rPr lang="en-US" sz="1400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Tidak</a:t>
                      </a:r>
                      <a:r>
                        <a:rPr lang="en-US" sz="140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boleh</a:t>
                      </a:r>
                      <a:r>
                        <a:rPr lang="en-US" sz="140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memuatnaik</a:t>
                      </a:r>
                      <a:r>
                        <a:rPr lang="en-US" sz="140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fail </a:t>
                      </a:r>
                      <a:r>
                        <a:rPr lang="en-US" sz="1400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ke</a:t>
                      </a:r>
                      <a:r>
                        <a:rPr lang="en-US" sz="140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dalam</a:t>
                      </a:r>
                      <a:r>
                        <a:rPr lang="en-US" sz="140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Drive</a:t>
                      </a:r>
                      <a:endParaRPr sz="2000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AutoNum type="alphaLcParenR"/>
                      </a:pPr>
                      <a:r>
                        <a:rPr lang="en-US" sz="1400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Fungsi</a:t>
                      </a:r>
                      <a:r>
                        <a:rPr lang="en-US" sz="140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Drive Gmail </a:t>
                      </a:r>
                      <a:r>
                        <a:rPr lang="en-US" sz="1400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akan</a:t>
                      </a:r>
                      <a:r>
                        <a:rPr lang="en-US" sz="140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terjejas</a:t>
                      </a:r>
                      <a:endParaRPr dirty="0"/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AutoNum type="alphaLcParenR"/>
                      </a:pPr>
                      <a:r>
                        <a:rPr lang="en-US" sz="1400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Kemudahan</a:t>
                      </a:r>
                      <a:r>
                        <a:rPr lang="en-US" sz="140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perkhidmatan</a:t>
                      </a:r>
                      <a:r>
                        <a:rPr lang="en-US" sz="140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Google Drive </a:t>
                      </a:r>
                      <a:r>
                        <a:rPr lang="en-US" sz="1400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untuk</a:t>
                      </a:r>
                      <a:r>
                        <a:rPr lang="en-US" sz="140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staff UKM </a:t>
                      </a:r>
                      <a:r>
                        <a:rPr lang="en-US" sz="1400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tidak</a:t>
                      </a:r>
                      <a:r>
                        <a:rPr lang="en-US" sz="140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dapat</a:t>
                      </a:r>
                      <a:r>
                        <a:rPr lang="en-US" sz="140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diberikan</a:t>
                      </a:r>
                      <a:r>
                        <a:rPr lang="en-US" sz="140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. </a:t>
                      </a:r>
                      <a:r>
                        <a:rPr lang="en-US" sz="1400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Hanya</a:t>
                      </a:r>
                      <a:r>
                        <a:rPr lang="en-US" sz="140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100TB </a:t>
                      </a:r>
                      <a:r>
                        <a:rPr lang="en-US" sz="1400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storan</a:t>
                      </a:r>
                      <a:r>
                        <a:rPr lang="en-US" sz="140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untuk</a:t>
                      </a:r>
                      <a:r>
                        <a:rPr lang="en-US" sz="140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kegunaan</a:t>
                      </a:r>
                      <a:r>
                        <a:rPr lang="en-US" sz="140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9000 </a:t>
                      </a:r>
                      <a:r>
                        <a:rPr lang="en-US" sz="1400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akaun</a:t>
                      </a:r>
                      <a:r>
                        <a:rPr lang="en-US" sz="140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google UKM </a:t>
                      </a:r>
                      <a:r>
                        <a:rPr lang="en-US" sz="1400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ke</a:t>
                      </a:r>
                      <a:r>
                        <a:rPr lang="en-US" sz="140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dalam</a:t>
                      </a:r>
                      <a:r>
                        <a:rPr lang="en-US" sz="140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drive.</a:t>
                      </a:r>
                      <a:endParaRPr sz="1400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6" name="Google Shape;136;p6"/>
          <p:cNvSpPr txBox="1"/>
          <p:nvPr/>
        </p:nvSpPr>
        <p:spPr>
          <a:xfrm>
            <a:off x="413468" y="112581"/>
            <a:ext cx="10644392" cy="576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C. JUSTIFIKASI KEPERLUAN PROJEK (CLOUD)</a:t>
            </a:r>
            <a:endParaRPr sz="32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BE00437-3F70-4268-8EB3-8AFBB46BFC83}"/>
              </a:ext>
            </a:extLst>
          </p:cNvPr>
          <p:cNvSpPr/>
          <p:nvPr/>
        </p:nvSpPr>
        <p:spPr>
          <a:xfrm>
            <a:off x="954486" y="5142994"/>
            <a:ext cx="64219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MY" dirty="0" err="1">
                <a:highlight>
                  <a:srgbClr val="FFFF00"/>
                </a:highlight>
              </a:rPr>
              <a:t>Perlu</a:t>
            </a:r>
            <a:r>
              <a:rPr lang="en-MY" dirty="0">
                <a:highlight>
                  <a:srgbClr val="FFFF00"/>
                </a:highlight>
              </a:rPr>
              <a:t> di </a:t>
            </a:r>
            <a:r>
              <a:rPr lang="en-MY" dirty="0" err="1">
                <a:highlight>
                  <a:srgbClr val="FFFF00"/>
                </a:highlight>
              </a:rPr>
              <a:t>isi</a:t>
            </a:r>
            <a:r>
              <a:rPr lang="en-MY" dirty="0">
                <a:highlight>
                  <a:srgbClr val="FFFF00"/>
                </a:highlight>
              </a:rPr>
              <a:t> oleh </a:t>
            </a:r>
            <a:r>
              <a:rPr lang="en-MY" dirty="0" err="1">
                <a:highlight>
                  <a:srgbClr val="FFFF00"/>
                </a:highlight>
              </a:rPr>
              <a:t>pemohon</a:t>
            </a:r>
            <a:r>
              <a:rPr lang="en-MY" dirty="0">
                <a:highlight>
                  <a:srgbClr val="FFFF00"/>
                </a:highlight>
              </a:rPr>
              <a:t>, </a:t>
            </a:r>
            <a:r>
              <a:rPr lang="en-MY" dirty="0" err="1">
                <a:highlight>
                  <a:srgbClr val="FFFF00"/>
                </a:highlight>
              </a:rPr>
              <a:t>ikut</a:t>
            </a:r>
            <a:r>
              <a:rPr lang="en-MY" dirty="0">
                <a:highlight>
                  <a:srgbClr val="FFFF00"/>
                </a:highlight>
              </a:rPr>
              <a:t> format </a:t>
            </a:r>
            <a:r>
              <a:rPr lang="en-MY" dirty="0" err="1">
                <a:highlight>
                  <a:srgbClr val="FFFF00"/>
                </a:highlight>
              </a:rPr>
              <a:t>diatas</a:t>
            </a:r>
            <a:r>
              <a:rPr lang="en-MY" dirty="0">
                <a:highlight>
                  <a:srgbClr val="FFFF00"/>
                </a:highlight>
              </a:rPr>
              <a:t>. </a:t>
            </a:r>
            <a:r>
              <a:rPr lang="en-MY" dirty="0" err="1">
                <a:highlight>
                  <a:srgbClr val="FFFF00"/>
                </a:highlight>
              </a:rPr>
              <a:t>Kandungan</a:t>
            </a:r>
            <a:r>
              <a:rPr lang="en-MY" dirty="0">
                <a:highlight>
                  <a:srgbClr val="FFFF00"/>
                </a:highlight>
              </a:rPr>
              <a:t> </a:t>
            </a:r>
            <a:r>
              <a:rPr lang="en-MY" dirty="0" err="1">
                <a:highlight>
                  <a:srgbClr val="FFFF00"/>
                </a:highlight>
              </a:rPr>
              <a:t>adalah</a:t>
            </a:r>
            <a:r>
              <a:rPr lang="en-MY" dirty="0">
                <a:highlight>
                  <a:srgbClr val="FFFF00"/>
                </a:highlight>
              </a:rPr>
              <a:t> </a:t>
            </a:r>
            <a:r>
              <a:rPr lang="en-MY" dirty="0" err="1">
                <a:highlight>
                  <a:srgbClr val="FFFF00"/>
                </a:highlight>
              </a:rPr>
              <a:t>contoh</a:t>
            </a:r>
            <a:r>
              <a:rPr lang="en-MY" dirty="0">
                <a:highlight>
                  <a:srgbClr val="FFFF00"/>
                </a:highlight>
              </a:rPr>
              <a:t> </a:t>
            </a:r>
            <a:r>
              <a:rPr lang="en-MY" dirty="0" err="1">
                <a:highlight>
                  <a:srgbClr val="FFFF00"/>
                </a:highlight>
              </a:rPr>
              <a:t>sahaja</a:t>
            </a:r>
            <a:endParaRPr lang="en-MY" dirty="0">
              <a:highlight>
                <a:srgbClr val="FFFF00"/>
              </a:highligh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7"/>
          <p:cNvSpPr/>
          <p:nvPr/>
        </p:nvSpPr>
        <p:spPr>
          <a:xfrm>
            <a:off x="2662662" y="2480105"/>
            <a:ext cx="5986780" cy="3946574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/>
          </a:p>
        </p:txBody>
      </p:sp>
      <p:sp>
        <p:nvSpPr>
          <p:cNvPr id="144" name="Google Shape;144;p7"/>
          <p:cNvSpPr txBox="1"/>
          <p:nvPr/>
        </p:nvSpPr>
        <p:spPr>
          <a:xfrm>
            <a:off x="670620" y="108248"/>
            <a:ext cx="9889876" cy="595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E. TADBIR URUS PROJEK</a:t>
            </a:r>
            <a:endParaRPr sz="3200" b="1" i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7"/>
          <p:cNvSpPr txBox="1"/>
          <p:nvPr/>
        </p:nvSpPr>
        <p:spPr>
          <a:xfrm>
            <a:off x="754911" y="1010699"/>
            <a:ext cx="10598889" cy="54159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Masukkan </a:t>
            </a:r>
            <a:r>
              <a:rPr lang="en-US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cadangan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carta </a:t>
            </a:r>
            <a:r>
              <a:rPr lang="en-US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tadbir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urus </a:t>
            </a:r>
            <a:r>
              <a:rPr lang="en-US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projek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cloud </a:t>
            </a:r>
            <a:r>
              <a:rPr lang="en-US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dalam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bentuk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carta </a:t>
            </a:r>
            <a:r>
              <a:rPr lang="en-US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organisasi</a:t>
            </a: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714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8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714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8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714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8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714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8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714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8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714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8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714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8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714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8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714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8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714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8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714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8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714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8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sp>
        <p:nvSpPr>
          <p:cNvPr id="147" name="Google Shape;147;p7"/>
          <p:cNvSpPr/>
          <p:nvPr/>
        </p:nvSpPr>
        <p:spPr>
          <a:xfrm>
            <a:off x="4056169" y="1666129"/>
            <a:ext cx="3199765" cy="507365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Jawatankuasa Teknikal ICT UKM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Chief Information Officer</a:t>
            </a: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UKM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8" name="Google Shape;148;p7"/>
          <p:cNvSpPr/>
          <p:nvPr/>
        </p:nvSpPr>
        <p:spPr>
          <a:xfrm>
            <a:off x="3022443" y="5632794"/>
            <a:ext cx="2305685" cy="627522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Ahli Pasukan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Ketua Kluster, PTM, PPTM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Pusat Teknologi Maklumat, UKM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9" name="Google Shape;149;p7"/>
          <p:cNvSpPr/>
          <p:nvPr/>
        </p:nvSpPr>
        <p:spPr>
          <a:xfrm>
            <a:off x="7343019" y="2894290"/>
            <a:ext cx="1433195" cy="321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Pasukan Projek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50" name="Google Shape;150;p7"/>
          <p:cNvCxnSpPr>
            <a:stCxn id="147" idx="2"/>
          </p:cNvCxnSpPr>
          <p:nvPr/>
        </p:nvCxnSpPr>
        <p:spPr>
          <a:xfrm>
            <a:off x="5656052" y="2173494"/>
            <a:ext cx="3000" cy="14262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1" name="Google Shape;151;p7"/>
          <p:cNvSpPr/>
          <p:nvPr/>
        </p:nvSpPr>
        <p:spPr>
          <a:xfrm>
            <a:off x="4056169" y="2609175"/>
            <a:ext cx="3199765" cy="570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Pengarah Projek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Pengarah Pusat Teknologi Maklumat, UKM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52" name="Google Shape;152;p7"/>
          <p:cNvCxnSpPr/>
          <p:nvPr/>
        </p:nvCxnSpPr>
        <p:spPr>
          <a:xfrm rot="10800000" flipH="1">
            <a:off x="4175185" y="3584546"/>
            <a:ext cx="3243532" cy="1507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53" name="Google Shape;153;p7"/>
          <p:cNvCxnSpPr/>
          <p:nvPr/>
        </p:nvCxnSpPr>
        <p:spPr>
          <a:xfrm>
            <a:off x="4175185" y="3593171"/>
            <a:ext cx="101" cy="2048249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4" name="Google Shape;154;p7"/>
          <p:cNvSpPr/>
          <p:nvPr/>
        </p:nvSpPr>
        <p:spPr>
          <a:xfrm>
            <a:off x="3022441" y="3823632"/>
            <a:ext cx="2305685" cy="7366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Pengurus Projek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Pengurus Kanan (Operasi)</a:t>
            </a:r>
            <a:b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Pusat Teknologi Maklumat, UKM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5" name="Google Shape;155;p7"/>
          <p:cNvSpPr/>
          <p:nvPr/>
        </p:nvSpPr>
        <p:spPr>
          <a:xfrm>
            <a:off x="3022442" y="4768120"/>
            <a:ext cx="2305685" cy="635671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Perunding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Kluster Khidmat ICT &amp; Multimedia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Pusat Teknologi Maklumat, UKM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56" name="Google Shape;156;p7"/>
          <p:cNvCxnSpPr/>
          <p:nvPr/>
        </p:nvCxnSpPr>
        <p:spPr>
          <a:xfrm>
            <a:off x="7418717" y="3599616"/>
            <a:ext cx="33131" cy="2048249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7" name="Google Shape;157;p7"/>
          <p:cNvSpPr/>
          <p:nvPr/>
        </p:nvSpPr>
        <p:spPr>
          <a:xfrm>
            <a:off x="6552409" y="4280495"/>
            <a:ext cx="1767205" cy="570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Pengurus Projek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(Pembekal)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8" name="Google Shape;158;p7"/>
          <p:cNvSpPr/>
          <p:nvPr/>
        </p:nvSpPr>
        <p:spPr>
          <a:xfrm>
            <a:off x="6552409" y="5222200"/>
            <a:ext cx="1767205" cy="570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Ahli Pasukan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(Pembekal)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770FD19-9707-4319-ADED-84AF02651018}"/>
              </a:ext>
            </a:extLst>
          </p:cNvPr>
          <p:cNvSpPr/>
          <p:nvPr/>
        </p:nvSpPr>
        <p:spPr>
          <a:xfrm>
            <a:off x="4366989" y="758961"/>
            <a:ext cx="51090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MY" dirty="0" err="1">
                <a:highlight>
                  <a:srgbClr val="FFFF00"/>
                </a:highlight>
              </a:rPr>
              <a:t>Perlu</a:t>
            </a:r>
            <a:r>
              <a:rPr lang="en-MY" dirty="0">
                <a:highlight>
                  <a:srgbClr val="FFFF00"/>
                </a:highlight>
              </a:rPr>
              <a:t> di </a:t>
            </a:r>
            <a:r>
              <a:rPr lang="en-MY" dirty="0" err="1">
                <a:highlight>
                  <a:srgbClr val="FFFF00"/>
                </a:highlight>
              </a:rPr>
              <a:t>isi</a:t>
            </a:r>
            <a:r>
              <a:rPr lang="en-MY" dirty="0">
                <a:highlight>
                  <a:srgbClr val="FFFF00"/>
                </a:highlight>
              </a:rPr>
              <a:t> oleh </a:t>
            </a:r>
            <a:r>
              <a:rPr lang="en-MY" dirty="0" err="1">
                <a:highlight>
                  <a:srgbClr val="FFFF00"/>
                </a:highlight>
              </a:rPr>
              <a:t>pemohon,carta</a:t>
            </a:r>
            <a:r>
              <a:rPr lang="en-MY" dirty="0">
                <a:highlight>
                  <a:srgbClr val="FFFF00"/>
                </a:highlight>
              </a:rPr>
              <a:t> </a:t>
            </a:r>
            <a:r>
              <a:rPr lang="en-MY" dirty="0" err="1">
                <a:highlight>
                  <a:srgbClr val="FFFF00"/>
                </a:highlight>
              </a:rPr>
              <a:t>dibawah</a:t>
            </a:r>
            <a:r>
              <a:rPr lang="en-MY" dirty="0">
                <a:highlight>
                  <a:srgbClr val="FFFF00"/>
                </a:highlight>
              </a:rPr>
              <a:t> </a:t>
            </a:r>
            <a:r>
              <a:rPr lang="en-MY" dirty="0" err="1">
                <a:highlight>
                  <a:srgbClr val="FFFF00"/>
                </a:highlight>
              </a:rPr>
              <a:t>adalah</a:t>
            </a:r>
            <a:r>
              <a:rPr lang="en-MY" dirty="0">
                <a:highlight>
                  <a:srgbClr val="FFFF00"/>
                </a:highlight>
              </a:rPr>
              <a:t> </a:t>
            </a:r>
            <a:r>
              <a:rPr lang="en-MY" dirty="0" err="1">
                <a:highlight>
                  <a:srgbClr val="FFFF00"/>
                </a:highlight>
              </a:rPr>
              <a:t>contoh</a:t>
            </a:r>
            <a:r>
              <a:rPr lang="en-MY" dirty="0">
                <a:highlight>
                  <a:srgbClr val="FFFF00"/>
                </a:highlight>
              </a:rPr>
              <a:t> </a:t>
            </a:r>
            <a:r>
              <a:rPr lang="en-MY" dirty="0" err="1">
                <a:highlight>
                  <a:srgbClr val="FFFF00"/>
                </a:highlight>
              </a:rPr>
              <a:t>sahaja</a:t>
            </a:r>
            <a:endParaRPr lang="en-MY" dirty="0">
              <a:highlight>
                <a:srgbClr val="FFFF00"/>
              </a:highligh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8"/>
          <p:cNvSpPr txBox="1"/>
          <p:nvPr/>
        </p:nvSpPr>
        <p:spPr>
          <a:xfrm>
            <a:off x="670620" y="108248"/>
            <a:ext cx="9889876" cy="595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E. TADBIR URUS PROJEK</a:t>
            </a:r>
            <a:endParaRPr sz="3200" b="1" i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8"/>
          <p:cNvSpPr txBox="1"/>
          <p:nvPr/>
        </p:nvSpPr>
        <p:spPr>
          <a:xfrm>
            <a:off x="604632" y="758961"/>
            <a:ext cx="10598889" cy="369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Tanggungjawab pasukan projek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714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714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714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714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714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714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714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714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714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714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714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714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graphicFrame>
        <p:nvGraphicFramePr>
          <p:cNvPr id="167" name="Google Shape;167;p8"/>
          <p:cNvGraphicFramePr/>
          <p:nvPr>
            <p:extLst>
              <p:ext uri="{D42A27DB-BD31-4B8C-83A1-F6EECF244321}">
                <p14:modId xmlns:p14="http://schemas.microsoft.com/office/powerpoint/2010/main" val="970129475"/>
              </p:ext>
            </p:extLst>
          </p:nvPr>
        </p:nvGraphicFramePr>
        <p:xfrm>
          <a:off x="670620" y="1153037"/>
          <a:ext cx="8033211" cy="3183293"/>
        </p:xfrm>
        <a:graphic>
          <a:graphicData uri="http://schemas.openxmlformats.org/drawingml/2006/table">
            <a:tbl>
              <a:tblPr>
                <a:noFill/>
                <a:tableStyleId>{4DF762A8-7A92-427B-BD2E-B51CAA6AA173}</a:tableStyleId>
              </a:tblPr>
              <a:tblGrid>
                <a:gridCol w="469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0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631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241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BIL.</a:t>
                      </a:r>
                      <a:endParaRPr sz="12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925" marR="3925" marT="3925" marB="0"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PASUKAN</a:t>
                      </a:r>
                      <a:endParaRPr sz="12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925" marR="3925" marT="3925" marB="0"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TANGGUNGJAWAB / TOR</a:t>
                      </a:r>
                      <a:endParaRPr sz="12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925" marR="3925" marT="3925" marB="0">
                    <a:solidFill>
                      <a:srgbClr val="9CC2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9728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Arial"/>
                          <a:ea typeface="Arial"/>
                          <a:cs typeface="Arial"/>
                          <a:sym typeface="Arial"/>
                        </a:rPr>
                        <a:t>1.</a:t>
                      </a:r>
                      <a:endParaRPr sz="11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925" marR="3925" marT="3925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Pengarah</a:t>
                      </a:r>
                      <a:r>
                        <a:rPr lang="en-US" sz="11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100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Projek</a:t>
                      </a:r>
                      <a:endParaRPr sz="1100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2700" marR="62700" marT="31350" marB="31350"/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AutoNum type="romanLcPeriod"/>
                      </a:pPr>
                      <a:r>
                        <a:rPr lang="en-US" sz="1100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Perancangan</a:t>
                      </a:r>
                      <a:r>
                        <a:rPr lang="en-US" sz="11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100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Pelaksanaan</a:t>
                      </a:r>
                      <a:r>
                        <a:rPr lang="en-US" sz="11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100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Projek</a:t>
                      </a:r>
                      <a:r>
                        <a:rPr lang="en-US" sz="11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PSICT</a:t>
                      </a:r>
                      <a:endParaRPr dirty="0"/>
                    </a:p>
                    <a:p>
                      <a:pPr marL="285750" marR="0" lvl="0" indent="-28575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AutoNum type="romanLcPeriod"/>
                      </a:pPr>
                      <a:r>
                        <a:rPr lang="en-US" sz="1100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Permohonan</a:t>
                      </a:r>
                      <a:r>
                        <a:rPr lang="en-US" sz="11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100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Peruntukan</a:t>
                      </a:r>
                      <a:r>
                        <a:rPr lang="en-US" sz="11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100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Pelaporan</a:t>
                      </a:r>
                      <a:r>
                        <a:rPr lang="en-US" sz="11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100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ke</a:t>
                      </a:r>
                      <a:r>
                        <a:rPr lang="en-US" sz="11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JPICT UKM</a:t>
                      </a:r>
                      <a:endParaRPr dirty="0"/>
                    </a:p>
                  </a:txBody>
                  <a:tcPr marL="3925" marR="3925" marT="392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6626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2.</a:t>
                      </a:r>
                      <a:endParaRPr sz="1100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925" marR="3925" marT="3925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Pengurus</a:t>
                      </a:r>
                      <a:r>
                        <a:rPr lang="en-US" sz="11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100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Projek</a:t>
                      </a:r>
                      <a:endParaRPr sz="1100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2700" marR="62700" marT="31350" marB="31350"/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AutoNum type="romanLcPeriod"/>
                      </a:pPr>
                      <a:r>
                        <a:rPr lang="en-US" sz="1100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Semakan</a:t>
                      </a:r>
                      <a:r>
                        <a:rPr lang="en-US" sz="11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100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dokumen</a:t>
                      </a:r>
                      <a:r>
                        <a:rPr lang="en-US" sz="11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100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permohonan</a:t>
                      </a:r>
                      <a:r>
                        <a:rPr lang="en-US" sz="11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100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projek</a:t>
                      </a:r>
                      <a:endParaRPr sz="1100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285750" marR="0" lvl="0" indent="-28575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AutoNum type="romanLcPeriod"/>
                      </a:pPr>
                      <a:r>
                        <a:rPr lang="en-US" sz="1100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Semakan</a:t>
                      </a:r>
                      <a:r>
                        <a:rPr lang="en-US" sz="11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100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Dokumen</a:t>
                      </a:r>
                      <a:r>
                        <a:rPr lang="en-US" sz="11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JPICT UKM </a:t>
                      </a:r>
                    </a:p>
                  </a:txBody>
                  <a:tcPr marL="3925" marR="3925" marT="3925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1517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Arial"/>
                          <a:ea typeface="Arial"/>
                          <a:cs typeface="Arial"/>
                          <a:sym typeface="Arial"/>
                        </a:rPr>
                        <a:t>3.</a:t>
                      </a:r>
                      <a:endParaRPr sz="11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925" marR="3925" marT="3925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Arial"/>
                          <a:ea typeface="Arial"/>
                          <a:cs typeface="Arial"/>
                          <a:sym typeface="Arial"/>
                        </a:rPr>
                        <a:t>Perunding</a:t>
                      </a:r>
                      <a:endParaRPr sz="11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2700" marR="62700" marT="31350" marB="31350"/>
                </a:tc>
                <a:tc>
                  <a:txBody>
                    <a:bodyPr/>
                    <a:lstStyle/>
                    <a:p>
                      <a:pPr marL="228600" marR="0" lvl="0" indent="-22860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AutoNum type="arabicPeriod"/>
                      </a:pPr>
                      <a:r>
                        <a:rPr lang="en-US" sz="1100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Penyediaan</a:t>
                      </a:r>
                      <a:r>
                        <a:rPr lang="en-US" sz="11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100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dokumen</a:t>
                      </a:r>
                      <a:r>
                        <a:rPr lang="en-US" sz="11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100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permohonan</a:t>
                      </a:r>
                      <a:r>
                        <a:rPr lang="en-US" sz="11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100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projek</a:t>
                      </a:r>
                      <a:endParaRPr sz="1100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228600" marR="0" lvl="0" indent="-22860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AutoNum type="arabicPeriod"/>
                      </a:pPr>
                      <a:r>
                        <a:rPr lang="en-US" sz="1100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Penyediaan</a:t>
                      </a:r>
                      <a:r>
                        <a:rPr lang="en-US" sz="11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100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Dokumen</a:t>
                      </a:r>
                      <a:r>
                        <a:rPr lang="en-US" sz="11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JPICT UKM</a:t>
                      </a:r>
                      <a:endParaRPr dirty="0"/>
                    </a:p>
                    <a:p>
                      <a:pPr marL="228600" marR="0" lvl="0" indent="-22860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AutoNum type="arabicPeriod"/>
                      </a:pPr>
                      <a:r>
                        <a:rPr lang="en-US" sz="1100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Penyediaan</a:t>
                      </a:r>
                      <a:r>
                        <a:rPr lang="en-US" sz="11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100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Dokumen</a:t>
                      </a:r>
                      <a:r>
                        <a:rPr lang="en-US" sz="11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100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Spesifikasi</a:t>
                      </a:r>
                      <a:r>
                        <a:rPr lang="en-US" sz="11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100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Teknikal</a:t>
                      </a:r>
                      <a:endParaRPr sz="1100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925" marR="3925" marT="3925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3007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Arial"/>
                          <a:ea typeface="Arial"/>
                          <a:cs typeface="Arial"/>
                          <a:sym typeface="Arial"/>
                        </a:rPr>
                        <a:t>4.</a:t>
                      </a:r>
                      <a:endParaRPr sz="11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925" marR="3925" marT="3925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Arial"/>
                          <a:ea typeface="Arial"/>
                          <a:cs typeface="Arial"/>
                          <a:sym typeface="Arial"/>
                        </a:rPr>
                        <a:t>Ahli Pasukan</a:t>
                      </a:r>
                      <a:endParaRPr sz="11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2700" marR="62700" marT="31350" marB="31350"/>
                </a:tc>
                <a:tc>
                  <a:txBody>
                    <a:bodyPr/>
                    <a:lstStyle/>
                    <a:p>
                      <a:pPr marL="228600" marR="0" lvl="0" indent="-22860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AutoNum type="arabicPeriod"/>
                      </a:pPr>
                      <a:r>
                        <a:rPr lang="en-US" sz="1100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Pelaksanaan</a:t>
                      </a:r>
                      <a:r>
                        <a:rPr lang="en-US" sz="11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100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projek</a:t>
                      </a:r>
                      <a:endParaRPr sz="1100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228600" marR="0" lvl="0" indent="-22860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AutoNum type="arabicPeriod"/>
                      </a:pPr>
                      <a:r>
                        <a:rPr lang="en-US" sz="1100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Pemantauan</a:t>
                      </a:r>
                      <a:r>
                        <a:rPr lang="en-US" sz="11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100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projek</a:t>
                      </a:r>
                      <a:endParaRPr sz="1100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925" marR="3925" marT="3925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E7DC55E2-EC1B-4F7B-BA29-638DBFF0DCB1}"/>
              </a:ext>
            </a:extLst>
          </p:cNvPr>
          <p:cNvSpPr/>
          <p:nvPr/>
        </p:nvSpPr>
        <p:spPr>
          <a:xfrm>
            <a:off x="4687225" y="577636"/>
            <a:ext cx="471154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MY" dirty="0" err="1">
                <a:highlight>
                  <a:srgbClr val="FFFF00"/>
                </a:highlight>
              </a:rPr>
              <a:t>Perlu</a:t>
            </a:r>
            <a:r>
              <a:rPr lang="en-MY" dirty="0">
                <a:highlight>
                  <a:srgbClr val="FFFF00"/>
                </a:highlight>
              </a:rPr>
              <a:t> di </a:t>
            </a:r>
            <a:r>
              <a:rPr lang="en-MY" dirty="0" err="1">
                <a:highlight>
                  <a:srgbClr val="FFFF00"/>
                </a:highlight>
              </a:rPr>
              <a:t>isi</a:t>
            </a:r>
            <a:r>
              <a:rPr lang="en-MY" dirty="0">
                <a:highlight>
                  <a:srgbClr val="FFFF00"/>
                </a:highlight>
              </a:rPr>
              <a:t> oleh </a:t>
            </a:r>
            <a:r>
              <a:rPr lang="en-MY" dirty="0" err="1">
                <a:highlight>
                  <a:srgbClr val="FFFF00"/>
                </a:highlight>
              </a:rPr>
              <a:t>pemohon</a:t>
            </a:r>
            <a:r>
              <a:rPr lang="en-MY" dirty="0">
                <a:highlight>
                  <a:srgbClr val="FFFF00"/>
                </a:highlight>
              </a:rPr>
              <a:t>, </a:t>
            </a:r>
            <a:r>
              <a:rPr lang="en-MY" dirty="0" err="1">
                <a:highlight>
                  <a:srgbClr val="FFFF00"/>
                </a:highlight>
              </a:rPr>
              <a:t>dibawah</a:t>
            </a:r>
            <a:r>
              <a:rPr lang="en-MY" dirty="0">
                <a:highlight>
                  <a:srgbClr val="FFFF00"/>
                </a:highlight>
              </a:rPr>
              <a:t> </a:t>
            </a:r>
            <a:r>
              <a:rPr lang="en-MY" dirty="0" err="1">
                <a:highlight>
                  <a:srgbClr val="FFFF00"/>
                </a:highlight>
              </a:rPr>
              <a:t>adalah</a:t>
            </a:r>
            <a:r>
              <a:rPr lang="en-MY" dirty="0">
                <a:highlight>
                  <a:srgbClr val="FFFF00"/>
                </a:highlight>
              </a:rPr>
              <a:t> </a:t>
            </a:r>
            <a:r>
              <a:rPr lang="en-MY" dirty="0" err="1">
                <a:highlight>
                  <a:srgbClr val="FFFF00"/>
                </a:highlight>
              </a:rPr>
              <a:t>contoh</a:t>
            </a:r>
            <a:r>
              <a:rPr lang="en-MY" dirty="0">
                <a:highlight>
                  <a:srgbClr val="FFFF00"/>
                </a:highlight>
              </a:rPr>
              <a:t> </a:t>
            </a:r>
            <a:r>
              <a:rPr lang="en-MY" dirty="0" err="1">
                <a:highlight>
                  <a:srgbClr val="FFFF00"/>
                </a:highlight>
              </a:rPr>
              <a:t>sahaja</a:t>
            </a:r>
            <a:endParaRPr lang="en-MY" dirty="0">
              <a:highlight>
                <a:srgbClr val="FFFF00"/>
              </a:highligh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9"/>
          <p:cNvSpPr txBox="1"/>
          <p:nvPr/>
        </p:nvSpPr>
        <p:spPr>
          <a:xfrm>
            <a:off x="670620" y="414859"/>
            <a:ext cx="9889876" cy="595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200"/>
              <a:buFont typeface="Arial"/>
              <a:buNone/>
            </a:pPr>
            <a:r>
              <a:rPr lang="en-US" sz="3200" b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F.  PENILAIAN RISIKO &amp; KLASIFIKASI DATA</a:t>
            </a:r>
            <a:endParaRPr sz="3200" b="1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9"/>
          <p:cNvSpPr txBox="1"/>
          <p:nvPr/>
        </p:nvSpPr>
        <p:spPr>
          <a:xfrm>
            <a:off x="754911" y="1010699"/>
            <a:ext cx="10598889" cy="3917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lang="en-US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Adakah penilaian risiko telah dilaksanakan</a:t>
            </a:r>
            <a:endParaRPr sz="18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lang="en-US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Adakah klasifikasi data telah dilaksanakan</a:t>
            </a:r>
            <a:endParaRPr sz="18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lang="en-US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Nyatakan keputusan tahap klasifikasi data yang diperoleh (Tidak Terperingkat/Terhad/Sulit/Rahsia/Rahsia Besar)</a:t>
            </a:r>
            <a:endParaRPr/>
          </a:p>
          <a:p>
            <a:pPr marL="285750" marR="0" lvl="0" indent="-2857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lang="en-US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Kemukakan dokumen sokongan (Seperti surat/memo daripada CGSO etc) </a:t>
            </a:r>
            <a:endParaRPr sz="18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956</TotalTime>
  <Words>2145</Words>
  <Application>Microsoft Office PowerPoint</Application>
  <PresentationFormat>Widescreen</PresentationFormat>
  <Paragraphs>593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Noto Sans Symbols</vt:lpstr>
      <vt:lpstr>Times New Roman</vt:lpstr>
      <vt:lpstr>Office Theme</vt:lpstr>
      <vt:lpstr>PowerPoint Presentation</vt:lpstr>
      <vt:lpstr>Panduan kepada Agensi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Muhamad Apian Bin Saidin</dc:creator>
  <cp:lastModifiedBy>Suzilawati Ismail</cp:lastModifiedBy>
  <cp:revision>14</cp:revision>
  <dcterms:created xsi:type="dcterms:W3CDTF">2018-10-04T01:13:00Z</dcterms:created>
  <dcterms:modified xsi:type="dcterms:W3CDTF">2022-07-08T02:26:25Z</dcterms:modified>
</cp:coreProperties>
</file>